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12"/>
  </p:notesMasterIdLst>
  <p:handoutMasterIdLst>
    <p:handoutMasterId r:id="rId13"/>
  </p:handoutMasterIdLst>
  <p:sldIdLst>
    <p:sldId id="275" r:id="rId2"/>
    <p:sldId id="288" r:id="rId3"/>
    <p:sldId id="271" r:id="rId4"/>
    <p:sldId id="287" r:id="rId5"/>
    <p:sldId id="276" r:id="rId6"/>
    <p:sldId id="290" r:id="rId7"/>
    <p:sldId id="280" r:id="rId8"/>
    <p:sldId id="272" r:id="rId9"/>
    <p:sldId id="285" r:id="rId10"/>
    <p:sldId id="289" r:id="rId1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03C7"/>
    <a:srgbClr val="F8FBF6"/>
    <a:srgbClr val="39A669"/>
    <a:srgbClr val="92D050"/>
    <a:srgbClr val="AE0291"/>
    <a:srgbClr val="680808"/>
    <a:srgbClr val="CCE1EB"/>
    <a:srgbClr val="520606"/>
    <a:srgbClr val="3A0404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B4B4EC-7A4C-4B2F-880E-D5140EB8CCBA}" type="doc">
      <dgm:prSet loTypeId="urn:microsoft.com/office/officeart/2008/layout/RadialCluster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5AA74E-70B4-45DE-A4DE-81D6A560CD71}">
      <dgm:prSet phldrT="[Текст]" custT="1"/>
      <dgm:spPr>
        <a:gradFill rotWithShape="0">
          <a:gsLst>
            <a:gs pos="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</a:gradFill>
      </dgm:spPr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Министерство труда</a:t>
          </a:r>
        </a:p>
        <a:p>
          <a:pPr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и социального развития Краснодарского края</a:t>
          </a:r>
          <a:endParaRPr lang="ru-RU" sz="16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5F28F82-FB5E-4EFA-B33B-0DEBCAA91333}" type="parTrans" cxnId="{32B23075-F255-486C-807D-90659F4FAC71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D6E15DCF-2675-4553-A70E-2CFCF25951CF}" type="sibTrans" cxnId="{32B23075-F255-486C-807D-90659F4FAC71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29AB09D8-8060-40E1-A0A8-F9DD29C98ED9}">
      <dgm:prSet phldrT="[Текст]" custT="1"/>
      <dgm:spPr>
        <a:gradFill rotWithShape="0">
          <a:gsLst>
            <a:gs pos="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</a:gra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Министерство экономики Краснодарского края</a:t>
          </a:r>
          <a:endParaRPr lang="ru-RU" sz="16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D799B2-E3F3-499D-80E2-A0906A341B5F}" type="parTrans" cxnId="{F3A573A1-9B8F-40B9-99C7-FA7969D05C0B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A6775917-6657-438A-B371-81AD4A7E2C01}" type="sibTrans" cxnId="{F3A573A1-9B8F-40B9-99C7-FA7969D05C0B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6EA540F4-706B-486C-9B10-74F866829AFC}">
      <dgm:prSet custT="1"/>
      <dgm:spPr>
        <a:gradFill rotWithShape="0">
          <a:gsLst>
            <a:gs pos="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</a:gra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Департамент промышленной политики Краснодарского края</a:t>
          </a:r>
          <a:endParaRPr lang="ru-RU" sz="16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09A3166-6958-4B25-826E-1E45E82649CA}" type="parTrans" cxnId="{87B4F312-76C8-4E1B-9726-C8A7F49A89C8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19F7DB88-09C8-45A4-A138-4B52FB5B419A}" type="sibTrans" cxnId="{87B4F312-76C8-4E1B-9726-C8A7F49A89C8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AA890C73-4F95-4834-A35B-1C8B83BE4793}">
      <dgm:prSet phldrT="[Текст]" custT="1"/>
      <dgm:spPr>
        <a:gradFill rotWithShape="0">
          <a:gsLst>
            <a:gs pos="0">
              <a:schemeClr val="bg1"/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</a:gradFill>
      </dgm:spPr>
      <dgm:t>
        <a:bodyPr anchor="t" anchorCtr="0"/>
        <a:lstStyle/>
        <a:p>
          <a:pPr>
            <a:spcAft>
              <a:spcPts val="0"/>
            </a:spcAft>
          </a:pPr>
          <a:endParaRPr lang="ru-RU" sz="1600" b="1" baseline="0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>
            <a:spcAft>
              <a:spcPts val="0"/>
            </a:spcAft>
          </a:pPr>
          <a:r>
            <a:rPr lang="ru-RU" sz="1600" b="1" baseline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Приоритетная региональная программа </a:t>
          </a:r>
        </a:p>
        <a:p>
          <a:pPr>
            <a:spcAft>
              <a:spcPts val="0"/>
            </a:spcAft>
          </a:pPr>
          <a:r>
            <a:rPr lang="ru-RU" sz="1600" b="1" baseline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«Повышение производительности труда и поддержка занятости населения в Краснодарском крае»</a:t>
          </a:r>
          <a:endParaRPr lang="ru-RU" sz="1600" b="1" baseline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C7A3BB5-52F7-4BB2-B1D3-AC27822EAF47}" type="sibTrans" cxnId="{CDFF4290-261A-4425-8E45-6D3D67FF6907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85538CDA-DB92-41D1-9806-BC99D2EA8AC8}" type="parTrans" cxnId="{CDFF4290-261A-4425-8E45-6D3D67FF6907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CB8AA5CE-6CBE-42EF-B998-E425209E5F8C}">
      <dgm:prSet custT="1"/>
      <dgm:spPr>
        <a:gradFill rotWithShape="0">
          <a:gsLst>
            <a:gs pos="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</a:gradFill>
      </dgm:spPr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Министерство сельского хозяйства и перерабатывающей промышленности</a:t>
          </a:r>
        </a:p>
        <a:p>
          <a:pPr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Краснодарского края</a:t>
          </a:r>
          <a:endParaRPr lang="ru-RU" sz="16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B68D9B7-5D99-433F-B26C-2E91DA8CDF78}" type="parTrans" cxnId="{03FC19D5-F0F0-4076-8AD2-DFABBA75EE3B}">
      <dgm:prSet/>
      <dgm:spPr/>
      <dgm:t>
        <a:bodyPr/>
        <a:lstStyle/>
        <a:p>
          <a:endParaRPr lang="ru-RU"/>
        </a:p>
      </dgm:t>
    </dgm:pt>
    <dgm:pt modelId="{4141DBD7-122C-43DD-85AA-47CF00B08CB4}" type="sibTrans" cxnId="{03FC19D5-F0F0-4076-8AD2-DFABBA75EE3B}">
      <dgm:prSet/>
      <dgm:spPr/>
      <dgm:t>
        <a:bodyPr/>
        <a:lstStyle/>
        <a:p>
          <a:endParaRPr lang="ru-RU"/>
        </a:p>
      </dgm:t>
    </dgm:pt>
    <dgm:pt modelId="{C0590696-537E-43B3-B24F-429FE314A15D}">
      <dgm:prSet custT="1"/>
      <dgm:spPr>
        <a:gradFill rotWithShape="0">
          <a:gsLst>
            <a:gs pos="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</a:gradFill>
      </dgm:spPr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Представители научного сообщества</a:t>
          </a:r>
        </a:p>
        <a:p>
          <a:pPr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и эксперты</a:t>
          </a:r>
          <a:endParaRPr lang="ru-RU" sz="16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84F4EA7-0277-47A2-85DA-9388D5624F35}" type="parTrans" cxnId="{7C8E8BE1-1326-4B40-AA35-8D5F1E37CCFA}">
      <dgm:prSet/>
      <dgm:spPr/>
      <dgm:t>
        <a:bodyPr/>
        <a:lstStyle/>
        <a:p>
          <a:endParaRPr lang="ru-RU"/>
        </a:p>
      </dgm:t>
    </dgm:pt>
    <dgm:pt modelId="{1DB5FA9F-27BD-417D-A0F4-3BF8538C33F0}" type="sibTrans" cxnId="{7C8E8BE1-1326-4B40-AA35-8D5F1E37CCFA}">
      <dgm:prSet/>
      <dgm:spPr/>
      <dgm:t>
        <a:bodyPr/>
        <a:lstStyle/>
        <a:p>
          <a:endParaRPr lang="ru-RU"/>
        </a:p>
      </dgm:t>
    </dgm:pt>
    <dgm:pt modelId="{71F3F98C-4331-4577-863A-99502CE0B9D6}" type="pres">
      <dgm:prSet presAssocID="{8DB4B4EC-7A4C-4B2F-880E-D5140EB8CCB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6479F16-2FBB-4167-AA62-E0308BA39355}" type="pres">
      <dgm:prSet presAssocID="{AA890C73-4F95-4834-A35B-1C8B83BE4793}" presName="singleCycle" presStyleCnt="0"/>
      <dgm:spPr/>
    </dgm:pt>
    <dgm:pt modelId="{7FADBF6E-E2AB-4C10-85E8-6C83478633E0}" type="pres">
      <dgm:prSet presAssocID="{AA890C73-4F95-4834-A35B-1C8B83BE4793}" presName="singleCenter" presStyleLbl="node1" presStyleIdx="0" presStyleCnt="6" custScaleX="626245" custScaleY="59162" custLinFactNeighborX="-4963" custLinFactNeighborY="-14928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2B306696-64FB-47C0-B701-29D660481CA5}" type="pres">
      <dgm:prSet presAssocID="{15F28F82-FB5E-4EFA-B33B-0DEBCAA91333}" presName="Name56" presStyleLbl="parChTrans1D2" presStyleIdx="0" presStyleCnt="5"/>
      <dgm:spPr/>
      <dgm:t>
        <a:bodyPr/>
        <a:lstStyle/>
        <a:p>
          <a:endParaRPr lang="ru-RU"/>
        </a:p>
      </dgm:t>
    </dgm:pt>
    <dgm:pt modelId="{FF8E92E7-444E-4A1C-8790-3F19340EB90D}" type="pres">
      <dgm:prSet presAssocID="{8D5AA74E-70B4-45DE-A4DE-81D6A560CD71}" presName="text0" presStyleLbl="node1" presStyleIdx="1" presStyleCnt="6" custScaleX="161201" custScaleY="139197" custRadScaleRad="46923" custRadScaleInc="-5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10D5E-3E34-4024-A943-7E22E76F5A4A}" type="pres">
      <dgm:prSet presAssocID="{EFD799B2-E3F3-499D-80E2-A0906A341B5F}" presName="Name56" presStyleLbl="parChTrans1D2" presStyleIdx="1" presStyleCnt="5"/>
      <dgm:spPr/>
      <dgm:t>
        <a:bodyPr/>
        <a:lstStyle/>
        <a:p>
          <a:endParaRPr lang="ru-RU"/>
        </a:p>
      </dgm:t>
    </dgm:pt>
    <dgm:pt modelId="{38A87BDD-C4CF-4832-9AD2-432F54A26C9E}" type="pres">
      <dgm:prSet presAssocID="{29AB09D8-8060-40E1-A0A8-F9DD29C98ED9}" presName="text0" presStyleLbl="node1" presStyleIdx="2" presStyleCnt="6" custScaleX="171497" custScaleY="134507" custRadScaleRad="181532" custRadScaleInc="-478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01337-D663-4C5A-ACF4-F8E0108BCAD0}" type="pres">
      <dgm:prSet presAssocID="{709A3166-6958-4B25-826E-1E45E82649CA}" presName="Name56" presStyleLbl="parChTrans1D2" presStyleIdx="2" presStyleCnt="5"/>
      <dgm:spPr/>
      <dgm:t>
        <a:bodyPr/>
        <a:lstStyle/>
        <a:p>
          <a:endParaRPr lang="ru-RU"/>
        </a:p>
      </dgm:t>
    </dgm:pt>
    <dgm:pt modelId="{2B7ED0BF-5616-4AC5-8EE3-4F1335FEC5C9}" type="pres">
      <dgm:prSet presAssocID="{6EA540F4-706B-486C-9B10-74F866829AFC}" presName="text0" presStyleLbl="node1" presStyleIdx="3" presStyleCnt="6" custScaleX="164779" custScaleY="140052" custRadScaleRad="99048" custRadScaleInc="268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7355A7-AB94-4FF3-9E5D-09BDA2FE5E85}" type="pres">
      <dgm:prSet presAssocID="{AB68D9B7-5D99-433F-B26C-2E91DA8CDF78}" presName="Name56" presStyleLbl="parChTrans1D2" presStyleIdx="3" presStyleCnt="5"/>
      <dgm:spPr/>
      <dgm:t>
        <a:bodyPr/>
        <a:lstStyle/>
        <a:p>
          <a:endParaRPr lang="ru-RU"/>
        </a:p>
      </dgm:t>
    </dgm:pt>
    <dgm:pt modelId="{B59398ED-6332-4BFB-95AB-3BDD4BFAA935}" type="pres">
      <dgm:prSet presAssocID="{CB8AA5CE-6CBE-42EF-B998-E425209E5F8C}" presName="text0" presStyleLbl="node1" presStyleIdx="4" presStyleCnt="6" custScaleX="193095" custScaleY="137193" custRadScaleRad="104418" custRadScaleInc="-2717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8E4D61-0C5C-4A8F-84DF-3B989810DC39}" type="pres">
      <dgm:prSet presAssocID="{784F4EA7-0277-47A2-85DA-9388D5624F35}" presName="Name56" presStyleLbl="parChTrans1D2" presStyleIdx="4" presStyleCnt="5"/>
      <dgm:spPr/>
      <dgm:t>
        <a:bodyPr/>
        <a:lstStyle/>
        <a:p>
          <a:endParaRPr lang="ru-RU"/>
        </a:p>
      </dgm:t>
    </dgm:pt>
    <dgm:pt modelId="{C0D84CB8-5409-4B2E-BCE7-D0E39F84A390}" type="pres">
      <dgm:prSet presAssocID="{C0590696-537E-43B3-B24F-429FE314A15D}" presName="text0" presStyleLbl="node1" presStyleIdx="5" presStyleCnt="6" custScaleX="165946" custScaleY="138441" custRadScaleRad="185638" custRadScaleInc="475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FC292B-E36C-4A31-B89F-0759AAE3F091}" type="presOf" srcId="{6EA540F4-706B-486C-9B10-74F866829AFC}" destId="{2B7ED0BF-5616-4AC5-8EE3-4F1335FEC5C9}" srcOrd="0" destOrd="0" presId="urn:microsoft.com/office/officeart/2008/layout/RadialCluster"/>
    <dgm:cxn modelId="{5301928A-BEA2-4DA3-940B-00DBD1E48AB2}" type="presOf" srcId="{EFD799B2-E3F3-499D-80E2-A0906A341B5F}" destId="{5AF10D5E-3E34-4024-A943-7E22E76F5A4A}" srcOrd="0" destOrd="0" presId="urn:microsoft.com/office/officeart/2008/layout/RadialCluster"/>
    <dgm:cxn modelId="{3851B796-7C85-4965-90D0-E6B53CA16740}" type="presOf" srcId="{C0590696-537E-43B3-B24F-429FE314A15D}" destId="{C0D84CB8-5409-4B2E-BCE7-D0E39F84A390}" srcOrd="0" destOrd="0" presId="urn:microsoft.com/office/officeart/2008/layout/RadialCluster"/>
    <dgm:cxn modelId="{6760F954-F18A-49F1-B685-3CF2D1D71755}" type="presOf" srcId="{709A3166-6958-4B25-826E-1E45E82649CA}" destId="{CDE01337-D663-4C5A-ACF4-F8E0108BCAD0}" srcOrd="0" destOrd="0" presId="urn:microsoft.com/office/officeart/2008/layout/RadialCluster"/>
    <dgm:cxn modelId="{93D082B7-5B0F-4F16-8C2B-982711045910}" type="presOf" srcId="{8D5AA74E-70B4-45DE-A4DE-81D6A560CD71}" destId="{FF8E92E7-444E-4A1C-8790-3F19340EB90D}" srcOrd="0" destOrd="0" presId="urn:microsoft.com/office/officeart/2008/layout/RadialCluster"/>
    <dgm:cxn modelId="{B973FF27-0C51-480E-9DB2-40FF3B57382E}" type="presOf" srcId="{CB8AA5CE-6CBE-42EF-B998-E425209E5F8C}" destId="{B59398ED-6332-4BFB-95AB-3BDD4BFAA935}" srcOrd="0" destOrd="0" presId="urn:microsoft.com/office/officeart/2008/layout/RadialCluster"/>
    <dgm:cxn modelId="{3629FF95-53E5-40E8-98E1-EC05065F9CF6}" type="presOf" srcId="{15F28F82-FB5E-4EFA-B33B-0DEBCAA91333}" destId="{2B306696-64FB-47C0-B701-29D660481CA5}" srcOrd="0" destOrd="0" presId="urn:microsoft.com/office/officeart/2008/layout/RadialCluster"/>
    <dgm:cxn modelId="{2FE2BEAD-B0E9-4135-B716-7936FF3E35D0}" type="presOf" srcId="{AB68D9B7-5D99-433F-B26C-2E91DA8CDF78}" destId="{247355A7-AB94-4FF3-9E5D-09BDA2FE5E85}" srcOrd="0" destOrd="0" presId="urn:microsoft.com/office/officeart/2008/layout/RadialCluster"/>
    <dgm:cxn modelId="{320B0FBF-9826-47E3-A6E5-E09080124A2D}" type="presOf" srcId="{29AB09D8-8060-40E1-A0A8-F9DD29C98ED9}" destId="{38A87BDD-C4CF-4832-9AD2-432F54A26C9E}" srcOrd="0" destOrd="0" presId="urn:microsoft.com/office/officeart/2008/layout/RadialCluster"/>
    <dgm:cxn modelId="{F3A573A1-9B8F-40B9-99C7-FA7969D05C0B}" srcId="{AA890C73-4F95-4834-A35B-1C8B83BE4793}" destId="{29AB09D8-8060-40E1-A0A8-F9DD29C98ED9}" srcOrd="1" destOrd="0" parTransId="{EFD799B2-E3F3-499D-80E2-A0906A341B5F}" sibTransId="{A6775917-6657-438A-B371-81AD4A7E2C01}"/>
    <dgm:cxn modelId="{03FC19D5-F0F0-4076-8AD2-DFABBA75EE3B}" srcId="{AA890C73-4F95-4834-A35B-1C8B83BE4793}" destId="{CB8AA5CE-6CBE-42EF-B998-E425209E5F8C}" srcOrd="3" destOrd="0" parTransId="{AB68D9B7-5D99-433F-B26C-2E91DA8CDF78}" sibTransId="{4141DBD7-122C-43DD-85AA-47CF00B08CB4}"/>
    <dgm:cxn modelId="{33BB1099-7145-4E86-891F-0B05E61EBE49}" type="presOf" srcId="{AA890C73-4F95-4834-A35B-1C8B83BE4793}" destId="{7FADBF6E-E2AB-4C10-85E8-6C83478633E0}" srcOrd="0" destOrd="0" presId="urn:microsoft.com/office/officeart/2008/layout/RadialCluster"/>
    <dgm:cxn modelId="{87B4F312-76C8-4E1B-9726-C8A7F49A89C8}" srcId="{AA890C73-4F95-4834-A35B-1C8B83BE4793}" destId="{6EA540F4-706B-486C-9B10-74F866829AFC}" srcOrd="2" destOrd="0" parTransId="{709A3166-6958-4B25-826E-1E45E82649CA}" sibTransId="{19F7DB88-09C8-45A4-A138-4B52FB5B419A}"/>
    <dgm:cxn modelId="{32B23075-F255-486C-807D-90659F4FAC71}" srcId="{AA890C73-4F95-4834-A35B-1C8B83BE4793}" destId="{8D5AA74E-70B4-45DE-A4DE-81D6A560CD71}" srcOrd="0" destOrd="0" parTransId="{15F28F82-FB5E-4EFA-B33B-0DEBCAA91333}" sibTransId="{D6E15DCF-2675-4553-A70E-2CFCF25951CF}"/>
    <dgm:cxn modelId="{CDFF4290-261A-4425-8E45-6D3D67FF6907}" srcId="{8DB4B4EC-7A4C-4B2F-880E-D5140EB8CCBA}" destId="{AA890C73-4F95-4834-A35B-1C8B83BE4793}" srcOrd="0" destOrd="0" parTransId="{85538CDA-DB92-41D1-9806-BC99D2EA8AC8}" sibTransId="{5C7A3BB5-52F7-4BB2-B1D3-AC27822EAF47}"/>
    <dgm:cxn modelId="{042EA787-8C2C-4045-BB2F-38FB741363F9}" type="presOf" srcId="{784F4EA7-0277-47A2-85DA-9388D5624F35}" destId="{678E4D61-0C5C-4A8F-84DF-3B989810DC39}" srcOrd="0" destOrd="0" presId="urn:microsoft.com/office/officeart/2008/layout/RadialCluster"/>
    <dgm:cxn modelId="{7C8E8BE1-1326-4B40-AA35-8D5F1E37CCFA}" srcId="{AA890C73-4F95-4834-A35B-1C8B83BE4793}" destId="{C0590696-537E-43B3-B24F-429FE314A15D}" srcOrd="4" destOrd="0" parTransId="{784F4EA7-0277-47A2-85DA-9388D5624F35}" sibTransId="{1DB5FA9F-27BD-417D-A0F4-3BF8538C33F0}"/>
    <dgm:cxn modelId="{B41B2823-030E-447F-BE36-B3002455042A}" type="presOf" srcId="{8DB4B4EC-7A4C-4B2F-880E-D5140EB8CCBA}" destId="{71F3F98C-4331-4577-863A-99502CE0B9D6}" srcOrd="0" destOrd="0" presId="urn:microsoft.com/office/officeart/2008/layout/RadialCluster"/>
    <dgm:cxn modelId="{BB579BEB-528A-4CA3-A04D-20FE874BA61E}" type="presParOf" srcId="{71F3F98C-4331-4577-863A-99502CE0B9D6}" destId="{D6479F16-2FBB-4167-AA62-E0308BA39355}" srcOrd="0" destOrd="0" presId="urn:microsoft.com/office/officeart/2008/layout/RadialCluster"/>
    <dgm:cxn modelId="{1741E6D9-1021-4EED-856A-C47F0BD169CC}" type="presParOf" srcId="{D6479F16-2FBB-4167-AA62-E0308BA39355}" destId="{7FADBF6E-E2AB-4C10-85E8-6C83478633E0}" srcOrd="0" destOrd="0" presId="urn:microsoft.com/office/officeart/2008/layout/RadialCluster"/>
    <dgm:cxn modelId="{85607279-99E9-4883-830D-37311299F806}" type="presParOf" srcId="{D6479F16-2FBB-4167-AA62-E0308BA39355}" destId="{2B306696-64FB-47C0-B701-29D660481CA5}" srcOrd="1" destOrd="0" presId="urn:microsoft.com/office/officeart/2008/layout/RadialCluster"/>
    <dgm:cxn modelId="{5FF08CD6-1626-458E-B2ED-F8B2B6782719}" type="presParOf" srcId="{D6479F16-2FBB-4167-AA62-E0308BA39355}" destId="{FF8E92E7-444E-4A1C-8790-3F19340EB90D}" srcOrd="2" destOrd="0" presId="urn:microsoft.com/office/officeart/2008/layout/RadialCluster"/>
    <dgm:cxn modelId="{B656CA41-0DC7-4F03-9B5A-C81269AF7378}" type="presParOf" srcId="{D6479F16-2FBB-4167-AA62-E0308BA39355}" destId="{5AF10D5E-3E34-4024-A943-7E22E76F5A4A}" srcOrd="3" destOrd="0" presId="urn:microsoft.com/office/officeart/2008/layout/RadialCluster"/>
    <dgm:cxn modelId="{B0F00E6C-63F7-4EE8-AA4D-C80882945F84}" type="presParOf" srcId="{D6479F16-2FBB-4167-AA62-E0308BA39355}" destId="{38A87BDD-C4CF-4832-9AD2-432F54A26C9E}" srcOrd="4" destOrd="0" presId="urn:microsoft.com/office/officeart/2008/layout/RadialCluster"/>
    <dgm:cxn modelId="{D3AA153F-CF32-4114-A6F7-60CDA218A10B}" type="presParOf" srcId="{D6479F16-2FBB-4167-AA62-E0308BA39355}" destId="{CDE01337-D663-4C5A-ACF4-F8E0108BCAD0}" srcOrd="5" destOrd="0" presId="urn:microsoft.com/office/officeart/2008/layout/RadialCluster"/>
    <dgm:cxn modelId="{1926AE28-7709-42DF-BF95-E3A1060D9B7C}" type="presParOf" srcId="{D6479F16-2FBB-4167-AA62-E0308BA39355}" destId="{2B7ED0BF-5616-4AC5-8EE3-4F1335FEC5C9}" srcOrd="6" destOrd="0" presId="urn:microsoft.com/office/officeart/2008/layout/RadialCluster"/>
    <dgm:cxn modelId="{74654AC2-2D4E-4146-8276-B445B7BF6ECA}" type="presParOf" srcId="{D6479F16-2FBB-4167-AA62-E0308BA39355}" destId="{247355A7-AB94-4FF3-9E5D-09BDA2FE5E85}" srcOrd="7" destOrd="0" presId="urn:microsoft.com/office/officeart/2008/layout/RadialCluster"/>
    <dgm:cxn modelId="{6D793204-2440-4CF8-971C-340A4BC0174B}" type="presParOf" srcId="{D6479F16-2FBB-4167-AA62-E0308BA39355}" destId="{B59398ED-6332-4BFB-95AB-3BDD4BFAA935}" srcOrd="8" destOrd="0" presId="urn:microsoft.com/office/officeart/2008/layout/RadialCluster"/>
    <dgm:cxn modelId="{2C2F199B-697E-4F5F-863B-E115FF75CC68}" type="presParOf" srcId="{D6479F16-2FBB-4167-AA62-E0308BA39355}" destId="{678E4D61-0C5C-4A8F-84DF-3B989810DC39}" srcOrd="9" destOrd="0" presId="urn:microsoft.com/office/officeart/2008/layout/RadialCluster"/>
    <dgm:cxn modelId="{BFD310D1-C42E-4216-9F16-2950540B1323}" type="presParOf" srcId="{D6479F16-2FBB-4167-AA62-E0308BA39355}" destId="{C0D84CB8-5409-4B2E-BCE7-D0E39F84A390}" srcOrd="10" destOrd="0" presId="urn:microsoft.com/office/officeart/2008/layout/RadialCluster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A1A5AC-C6E3-4DA7-8858-83FBF0C2F481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2B4266-D735-47B9-9F1F-722CF57786CB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endParaRPr lang="ru-RU" sz="1800" b="1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5222B41-2BB8-498A-B9DD-D09FD0373CF0}" type="parTrans" cxnId="{E817FEF8-FE95-4AE6-BB8C-0871FC9F02AC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FD812CC-BB03-4381-B76F-5A7F65B561B7}" type="sibTrans" cxnId="{E817FEF8-FE95-4AE6-BB8C-0871FC9F02AC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4141760-41C8-4E90-AA67-FA10B330C2F6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endParaRPr lang="ru-RU" sz="2000" b="1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B498DD-3D3D-4A6E-A863-F74C95DC5705}" type="parTrans" cxnId="{57416044-2E0E-4761-A1BD-63DBB379F8E4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654892E-BF38-47DD-994A-E52486B8727A}" type="sibTrans" cxnId="{57416044-2E0E-4761-A1BD-63DBB379F8E4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56C86BA-A7E5-460F-86A6-539EF09FF7D1}">
      <dgm:prSet custT="1"/>
      <dgm:spPr>
        <a:gradFill rotWithShape="0">
          <a:gsLst>
            <a:gs pos="0">
              <a:srgbClr val="CCE1EB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r>
            <a: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Заседание конкурсной комиссии и принятие решения о включении </a:t>
          </a:r>
          <a:endParaRPr lang="ru-RU" sz="14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AAA002E-5C01-4B9E-9B8B-81A72A8475EB}" type="parTrans" cxnId="{E0678D83-9B6E-4F35-9A6C-BF4D25F5ED85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0661DF-23B9-4A39-B70B-87D96F5E338A}" type="sibTrans" cxnId="{E0678D83-9B6E-4F35-9A6C-BF4D25F5ED85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F94353C-1240-4795-9B23-9CB827507E93}">
      <dgm:prSet custT="1"/>
      <dgm:spPr>
        <a:gradFill rotWithShape="0">
          <a:gsLst>
            <a:gs pos="0">
              <a:srgbClr val="CCE1EB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r>
            <a: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Выбор предприятием экспертной организации по ценовым и качественным признакам путем соответствующего запроса; подписание соглашения</a:t>
          </a:r>
          <a:endParaRPr lang="ru-RU" sz="14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52A43D5-A6C1-4A9A-BC6E-A25B326B00F0}" type="parTrans" cxnId="{C19EFB35-383C-4A93-ACCD-1B4AEF0358FE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A5CC820-435F-4F70-BE03-E09C5B2853C4}" type="sibTrans" cxnId="{C19EFB35-383C-4A93-ACCD-1B4AEF0358FE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891DD7-151E-4691-B35E-137EC4DF4BD1}">
      <dgm:prSet custT="1"/>
      <dgm:spPr>
        <a:gradFill rotWithShape="0">
          <a:gsLst>
            <a:gs pos="0">
              <a:srgbClr val="CCE1EB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Направление предприятию трехстороннего соглашения</a:t>
          </a:r>
          <a:endParaRPr lang="ru-RU" sz="14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DC0FD2E-79F3-4055-A671-A97F8F05AABA}" type="sibTrans" cxnId="{1ABB5901-54A6-4785-B2F1-49FFB3F1FF2E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1CA940-26F5-442E-A62E-76B81FBA9353}" type="parTrans" cxnId="{1ABB5901-54A6-4785-B2F1-49FFB3F1FF2E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F63BE2F-F2A2-4B9F-A3AB-181343EBFFFD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endParaRPr lang="ru-RU" sz="2000" b="1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DC6D98-0669-461E-B83D-F52D379FF57C}" type="sibTrans" cxnId="{CE3AF75C-6E4E-4347-8721-B612B200B3BD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38C6C8E-4F6E-4AD8-AD52-258F378CBC2C}" type="parTrans" cxnId="{CE3AF75C-6E4E-4347-8721-B612B200B3BD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D8C7EEF-1D02-4507-9EE0-120A43FBF115}" type="pres">
      <dgm:prSet presAssocID="{D9A1A5AC-C6E3-4DA7-8858-83FBF0C2F48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2BDDEE-2576-47A1-8A26-D6271391246D}" type="pres">
      <dgm:prSet presAssocID="{9A2B4266-D735-47B9-9F1F-722CF57786CB}" presName="compNode" presStyleCnt="0"/>
      <dgm:spPr/>
    </dgm:pt>
    <dgm:pt modelId="{E60E762C-318A-4CD9-9B32-62587C3D51AC}" type="pres">
      <dgm:prSet presAssocID="{9A2B4266-D735-47B9-9F1F-722CF57786CB}" presName="noGeometry" presStyleCnt="0"/>
      <dgm:spPr/>
    </dgm:pt>
    <dgm:pt modelId="{B49F6B17-D700-42B4-A790-6E43029218E4}" type="pres">
      <dgm:prSet presAssocID="{9A2B4266-D735-47B9-9F1F-722CF57786CB}" presName="childTextVisible" presStyleLbl="bgAccFollowNode1" presStyleIdx="0" presStyleCnt="3" custScaleX="303931" custScaleY="230624" custLinFactNeighborX="-495" custLinFactNeighborY="-26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0DD77C-00F7-4730-B99A-516DC37D945F}" type="pres">
      <dgm:prSet presAssocID="{9A2B4266-D735-47B9-9F1F-722CF57786CB}" presName="childTextHidden" presStyleLbl="bgAccFollowNode1" presStyleIdx="0" presStyleCnt="3"/>
      <dgm:spPr/>
      <dgm:t>
        <a:bodyPr/>
        <a:lstStyle/>
        <a:p>
          <a:endParaRPr lang="ru-RU"/>
        </a:p>
      </dgm:t>
    </dgm:pt>
    <dgm:pt modelId="{C6CAF0AB-51CB-4E40-9986-86A623733CE0}" type="pres">
      <dgm:prSet presAssocID="{9A2B4266-D735-47B9-9F1F-722CF57786CB}" presName="parentText" presStyleLbl="node1" presStyleIdx="0" presStyleCnt="3" custLinFactX="-20831" custLinFactNeighborX="-100000" custLinFactNeighborY="-854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56E802-4FDC-4FE8-B2F2-6667BF90AE3F}" type="pres">
      <dgm:prSet presAssocID="{9A2B4266-D735-47B9-9F1F-722CF57786CB}" presName="aSpace" presStyleCnt="0"/>
      <dgm:spPr/>
    </dgm:pt>
    <dgm:pt modelId="{CB7AC082-7F8A-40C6-A9AC-B09492383793}" type="pres">
      <dgm:prSet presAssocID="{9F63BE2F-F2A2-4B9F-A3AB-181343EBFFFD}" presName="compNode" presStyleCnt="0"/>
      <dgm:spPr/>
    </dgm:pt>
    <dgm:pt modelId="{FFF29904-8623-4908-A393-11450738CDE6}" type="pres">
      <dgm:prSet presAssocID="{9F63BE2F-F2A2-4B9F-A3AB-181343EBFFFD}" presName="noGeometry" presStyleCnt="0"/>
      <dgm:spPr/>
    </dgm:pt>
    <dgm:pt modelId="{51CD3600-6EB1-41D6-B6AA-B6DE2E437E15}" type="pres">
      <dgm:prSet presAssocID="{9F63BE2F-F2A2-4B9F-A3AB-181343EBFFFD}" presName="childTextVisible" presStyleLbl="bgAccFollowNode1" presStyleIdx="1" presStyleCnt="3" custScaleX="336093" custScaleY="224158" custLinFactNeighborX="-405" custLinFactNeighborY="1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2C7774-1239-4F89-BCE8-1560BAA780EB}" type="pres">
      <dgm:prSet presAssocID="{9F63BE2F-F2A2-4B9F-A3AB-181343EBFFFD}" presName="childTextHidden" presStyleLbl="bgAccFollowNode1" presStyleIdx="1" presStyleCnt="3"/>
      <dgm:spPr/>
      <dgm:t>
        <a:bodyPr/>
        <a:lstStyle/>
        <a:p>
          <a:endParaRPr lang="ru-RU"/>
        </a:p>
      </dgm:t>
    </dgm:pt>
    <dgm:pt modelId="{7ED76636-8768-4AEF-A488-F798CD427B5E}" type="pres">
      <dgm:prSet presAssocID="{9F63BE2F-F2A2-4B9F-A3AB-181343EBFFFD}" presName="parentText" presStyleLbl="node1" presStyleIdx="1" presStyleCnt="3" custLinFactX="-52626" custLinFactNeighborX="-100000" custLinFactNeighborY="-765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0FFDCA-0BA7-4F46-8CC3-5D4B31BECE98}" type="pres">
      <dgm:prSet presAssocID="{9F63BE2F-F2A2-4B9F-A3AB-181343EBFFFD}" presName="aSpace" presStyleCnt="0"/>
      <dgm:spPr/>
    </dgm:pt>
    <dgm:pt modelId="{69E2ADF1-01FD-48F2-8150-4746EA272134}" type="pres">
      <dgm:prSet presAssocID="{74141760-41C8-4E90-AA67-FA10B330C2F6}" presName="compNode" presStyleCnt="0"/>
      <dgm:spPr/>
    </dgm:pt>
    <dgm:pt modelId="{23934045-07F4-45E5-9041-97361B227518}" type="pres">
      <dgm:prSet presAssocID="{74141760-41C8-4E90-AA67-FA10B330C2F6}" presName="noGeometry" presStyleCnt="0"/>
      <dgm:spPr/>
    </dgm:pt>
    <dgm:pt modelId="{43FFCFC2-05FE-41E9-AE06-EA0418C20048}" type="pres">
      <dgm:prSet presAssocID="{74141760-41C8-4E90-AA67-FA10B330C2F6}" presName="childTextVisible" presStyleLbl="bgAccFollowNode1" presStyleIdx="2" presStyleCnt="3" custScaleX="360799" custScaleY="216663" custLinFactNeighborX="22528" custLinFactNeighborY="-110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057065-6B84-4464-930F-3B149FC82510}" type="pres">
      <dgm:prSet presAssocID="{74141760-41C8-4E90-AA67-FA10B330C2F6}" presName="childTextHidden" presStyleLbl="bgAccFollowNode1" presStyleIdx="2" presStyleCnt="3"/>
      <dgm:spPr/>
      <dgm:t>
        <a:bodyPr/>
        <a:lstStyle/>
        <a:p>
          <a:endParaRPr lang="ru-RU"/>
        </a:p>
      </dgm:t>
    </dgm:pt>
    <dgm:pt modelId="{956DBD6C-39C0-45FF-A767-6C015CBC3D3D}" type="pres">
      <dgm:prSet presAssocID="{74141760-41C8-4E90-AA67-FA10B330C2F6}" presName="parentText" presStyleLbl="node1" presStyleIdx="2" presStyleCnt="3" custLinFactX="-42297" custLinFactNeighborX="-100000" custLinFactNeighborY="-765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743961-A970-4032-954E-0581B911C6E7}" type="presOf" srcId="{ED891DD7-151E-4691-B35E-137EC4DF4BD1}" destId="{1A2C7774-1239-4F89-BCE8-1560BAA780EB}" srcOrd="1" destOrd="0" presId="urn:microsoft.com/office/officeart/2005/8/layout/hProcess6"/>
    <dgm:cxn modelId="{728A6896-7BC0-410A-8C9B-9C139ECA4821}" type="presOf" srcId="{0F94353C-1240-4795-9B23-9CB827507E93}" destId="{92057065-6B84-4464-930F-3B149FC82510}" srcOrd="1" destOrd="0" presId="urn:microsoft.com/office/officeart/2005/8/layout/hProcess6"/>
    <dgm:cxn modelId="{AEEF668A-314F-4F7F-9A27-A3884E1B417D}" type="presOf" srcId="{9F63BE2F-F2A2-4B9F-A3AB-181343EBFFFD}" destId="{7ED76636-8768-4AEF-A488-F798CD427B5E}" srcOrd="0" destOrd="0" presId="urn:microsoft.com/office/officeart/2005/8/layout/hProcess6"/>
    <dgm:cxn modelId="{C19EFB35-383C-4A93-ACCD-1B4AEF0358FE}" srcId="{74141760-41C8-4E90-AA67-FA10B330C2F6}" destId="{0F94353C-1240-4795-9B23-9CB827507E93}" srcOrd="0" destOrd="0" parTransId="{E52A43D5-A6C1-4A9A-BC6E-A25B326B00F0}" sibTransId="{EA5CC820-435F-4F70-BE03-E09C5B2853C4}"/>
    <dgm:cxn modelId="{E0678D83-9B6E-4F35-9A6C-BF4D25F5ED85}" srcId="{9A2B4266-D735-47B9-9F1F-722CF57786CB}" destId="{556C86BA-A7E5-460F-86A6-539EF09FF7D1}" srcOrd="0" destOrd="0" parTransId="{8AAA002E-5C01-4B9E-9B8B-81A72A8475EB}" sibTransId="{570661DF-23B9-4A39-B70B-87D96F5E338A}"/>
    <dgm:cxn modelId="{E5E149EC-4935-4094-910F-627B0D24EA4D}" type="presOf" srcId="{74141760-41C8-4E90-AA67-FA10B330C2F6}" destId="{956DBD6C-39C0-45FF-A767-6C015CBC3D3D}" srcOrd="0" destOrd="0" presId="urn:microsoft.com/office/officeart/2005/8/layout/hProcess6"/>
    <dgm:cxn modelId="{1ABB5901-54A6-4785-B2F1-49FFB3F1FF2E}" srcId="{9F63BE2F-F2A2-4B9F-A3AB-181343EBFFFD}" destId="{ED891DD7-151E-4691-B35E-137EC4DF4BD1}" srcOrd="0" destOrd="0" parTransId="{081CA940-26F5-442E-A62E-76B81FBA9353}" sibTransId="{6DC0FD2E-79F3-4055-A671-A97F8F05AABA}"/>
    <dgm:cxn modelId="{98E65B1A-BCF3-487B-8EC8-716CF427C130}" type="presOf" srcId="{9A2B4266-D735-47B9-9F1F-722CF57786CB}" destId="{C6CAF0AB-51CB-4E40-9986-86A623733CE0}" srcOrd="0" destOrd="0" presId="urn:microsoft.com/office/officeart/2005/8/layout/hProcess6"/>
    <dgm:cxn modelId="{F19FD18E-0883-49A3-91A1-DB2ED3CB12B2}" type="presOf" srcId="{556C86BA-A7E5-460F-86A6-539EF09FF7D1}" destId="{D30DD77C-00F7-4730-B99A-516DC37D945F}" srcOrd="1" destOrd="0" presId="urn:microsoft.com/office/officeart/2005/8/layout/hProcess6"/>
    <dgm:cxn modelId="{EB66D1C5-721B-473C-AED2-75AFB19E1001}" type="presOf" srcId="{ED891DD7-151E-4691-B35E-137EC4DF4BD1}" destId="{51CD3600-6EB1-41D6-B6AA-B6DE2E437E15}" srcOrd="0" destOrd="0" presId="urn:microsoft.com/office/officeart/2005/8/layout/hProcess6"/>
    <dgm:cxn modelId="{713ED44C-6546-4733-A8BB-0CD4384300A9}" type="presOf" srcId="{0F94353C-1240-4795-9B23-9CB827507E93}" destId="{43FFCFC2-05FE-41E9-AE06-EA0418C20048}" srcOrd="0" destOrd="0" presId="urn:microsoft.com/office/officeart/2005/8/layout/hProcess6"/>
    <dgm:cxn modelId="{0E5DDC26-1EED-4C50-8A18-166DF62276A0}" type="presOf" srcId="{556C86BA-A7E5-460F-86A6-539EF09FF7D1}" destId="{B49F6B17-D700-42B4-A790-6E43029218E4}" srcOrd="0" destOrd="0" presId="urn:microsoft.com/office/officeart/2005/8/layout/hProcess6"/>
    <dgm:cxn modelId="{CE3AF75C-6E4E-4347-8721-B612B200B3BD}" srcId="{D9A1A5AC-C6E3-4DA7-8858-83FBF0C2F481}" destId="{9F63BE2F-F2A2-4B9F-A3AB-181343EBFFFD}" srcOrd="1" destOrd="0" parTransId="{E38C6C8E-4F6E-4AD8-AD52-258F378CBC2C}" sibTransId="{C2DC6D98-0669-461E-B83D-F52D379FF57C}"/>
    <dgm:cxn modelId="{177EA932-1C37-46A9-A97B-28FD927131BD}" type="presOf" srcId="{D9A1A5AC-C6E3-4DA7-8858-83FBF0C2F481}" destId="{8D8C7EEF-1D02-4507-9EE0-120A43FBF115}" srcOrd="0" destOrd="0" presId="urn:microsoft.com/office/officeart/2005/8/layout/hProcess6"/>
    <dgm:cxn modelId="{E817FEF8-FE95-4AE6-BB8C-0871FC9F02AC}" srcId="{D9A1A5AC-C6E3-4DA7-8858-83FBF0C2F481}" destId="{9A2B4266-D735-47B9-9F1F-722CF57786CB}" srcOrd="0" destOrd="0" parTransId="{55222B41-2BB8-498A-B9DD-D09FD0373CF0}" sibTransId="{0FD812CC-BB03-4381-B76F-5A7F65B561B7}"/>
    <dgm:cxn modelId="{57416044-2E0E-4761-A1BD-63DBB379F8E4}" srcId="{D9A1A5AC-C6E3-4DA7-8858-83FBF0C2F481}" destId="{74141760-41C8-4E90-AA67-FA10B330C2F6}" srcOrd="2" destOrd="0" parTransId="{1CB498DD-3D3D-4A6E-A863-F74C95DC5705}" sibTransId="{6654892E-BF38-47DD-994A-E52486B8727A}"/>
    <dgm:cxn modelId="{DF5F4E4E-2029-45D6-A4B3-C394A2EE68D4}" type="presParOf" srcId="{8D8C7EEF-1D02-4507-9EE0-120A43FBF115}" destId="{072BDDEE-2576-47A1-8A26-D6271391246D}" srcOrd="0" destOrd="0" presId="urn:microsoft.com/office/officeart/2005/8/layout/hProcess6"/>
    <dgm:cxn modelId="{2C592CD2-A6AF-40A6-ADE7-539226E0A0FA}" type="presParOf" srcId="{072BDDEE-2576-47A1-8A26-D6271391246D}" destId="{E60E762C-318A-4CD9-9B32-62587C3D51AC}" srcOrd="0" destOrd="0" presId="urn:microsoft.com/office/officeart/2005/8/layout/hProcess6"/>
    <dgm:cxn modelId="{02731E2B-C28C-4CF1-8DF4-85FE0BCF5BF1}" type="presParOf" srcId="{072BDDEE-2576-47A1-8A26-D6271391246D}" destId="{B49F6B17-D700-42B4-A790-6E43029218E4}" srcOrd="1" destOrd="0" presId="urn:microsoft.com/office/officeart/2005/8/layout/hProcess6"/>
    <dgm:cxn modelId="{4C6E87A5-B758-46E6-8E6A-2FE115F540FD}" type="presParOf" srcId="{072BDDEE-2576-47A1-8A26-D6271391246D}" destId="{D30DD77C-00F7-4730-B99A-516DC37D945F}" srcOrd="2" destOrd="0" presId="urn:microsoft.com/office/officeart/2005/8/layout/hProcess6"/>
    <dgm:cxn modelId="{E89078A5-7412-451A-A276-B7E56D57498C}" type="presParOf" srcId="{072BDDEE-2576-47A1-8A26-D6271391246D}" destId="{C6CAF0AB-51CB-4E40-9986-86A623733CE0}" srcOrd="3" destOrd="0" presId="urn:microsoft.com/office/officeart/2005/8/layout/hProcess6"/>
    <dgm:cxn modelId="{67F1AF6C-331F-43B7-84C8-0C8E25193024}" type="presParOf" srcId="{8D8C7EEF-1D02-4507-9EE0-120A43FBF115}" destId="{D256E802-4FDC-4FE8-B2F2-6667BF90AE3F}" srcOrd="1" destOrd="0" presId="urn:microsoft.com/office/officeart/2005/8/layout/hProcess6"/>
    <dgm:cxn modelId="{B7A4D78D-A9B4-4880-8461-18C0D38B9E78}" type="presParOf" srcId="{8D8C7EEF-1D02-4507-9EE0-120A43FBF115}" destId="{CB7AC082-7F8A-40C6-A9AC-B09492383793}" srcOrd="2" destOrd="0" presId="urn:microsoft.com/office/officeart/2005/8/layout/hProcess6"/>
    <dgm:cxn modelId="{6ED75DAB-5F00-484C-AC20-2B1812F19D29}" type="presParOf" srcId="{CB7AC082-7F8A-40C6-A9AC-B09492383793}" destId="{FFF29904-8623-4908-A393-11450738CDE6}" srcOrd="0" destOrd="0" presId="urn:microsoft.com/office/officeart/2005/8/layout/hProcess6"/>
    <dgm:cxn modelId="{0C17BB02-EFF7-4C1F-A299-BCF37754FC4E}" type="presParOf" srcId="{CB7AC082-7F8A-40C6-A9AC-B09492383793}" destId="{51CD3600-6EB1-41D6-B6AA-B6DE2E437E15}" srcOrd="1" destOrd="0" presId="urn:microsoft.com/office/officeart/2005/8/layout/hProcess6"/>
    <dgm:cxn modelId="{497739C4-BDDA-4DA8-A2A8-B2E2A07B15FE}" type="presParOf" srcId="{CB7AC082-7F8A-40C6-A9AC-B09492383793}" destId="{1A2C7774-1239-4F89-BCE8-1560BAA780EB}" srcOrd="2" destOrd="0" presId="urn:microsoft.com/office/officeart/2005/8/layout/hProcess6"/>
    <dgm:cxn modelId="{CABE1579-EC3E-4932-A9F0-6B03077937B7}" type="presParOf" srcId="{CB7AC082-7F8A-40C6-A9AC-B09492383793}" destId="{7ED76636-8768-4AEF-A488-F798CD427B5E}" srcOrd="3" destOrd="0" presId="urn:microsoft.com/office/officeart/2005/8/layout/hProcess6"/>
    <dgm:cxn modelId="{87078211-C2C0-4321-9E36-1C569094AA73}" type="presParOf" srcId="{8D8C7EEF-1D02-4507-9EE0-120A43FBF115}" destId="{830FFDCA-0BA7-4F46-8CC3-5D4B31BECE98}" srcOrd="3" destOrd="0" presId="urn:microsoft.com/office/officeart/2005/8/layout/hProcess6"/>
    <dgm:cxn modelId="{E01F0004-1DFB-4580-84D5-5DE9398AA141}" type="presParOf" srcId="{8D8C7EEF-1D02-4507-9EE0-120A43FBF115}" destId="{69E2ADF1-01FD-48F2-8150-4746EA272134}" srcOrd="4" destOrd="0" presId="urn:microsoft.com/office/officeart/2005/8/layout/hProcess6"/>
    <dgm:cxn modelId="{D11A1E34-D279-4FD6-B103-829E7147D187}" type="presParOf" srcId="{69E2ADF1-01FD-48F2-8150-4746EA272134}" destId="{23934045-07F4-45E5-9041-97361B227518}" srcOrd="0" destOrd="0" presId="urn:microsoft.com/office/officeart/2005/8/layout/hProcess6"/>
    <dgm:cxn modelId="{1E3CAFE8-555E-4DA8-8B12-E34AC436EEFC}" type="presParOf" srcId="{69E2ADF1-01FD-48F2-8150-4746EA272134}" destId="{43FFCFC2-05FE-41E9-AE06-EA0418C20048}" srcOrd="1" destOrd="0" presId="urn:microsoft.com/office/officeart/2005/8/layout/hProcess6"/>
    <dgm:cxn modelId="{46A1ABC3-69F9-4E6F-8ABC-61E1461D633E}" type="presParOf" srcId="{69E2ADF1-01FD-48F2-8150-4746EA272134}" destId="{92057065-6B84-4464-930F-3B149FC82510}" srcOrd="2" destOrd="0" presId="urn:microsoft.com/office/officeart/2005/8/layout/hProcess6"/>
    <dgm:cxn modelId="{9F10FD3D-8DC5-4E1F-8D39-1DF04C355049}" type="presParOf" srcId="{69E2ADF1-01FD-48F2-8150-4746EA272134}" destId="{956DBD6C-39C0-45FF-A767-6C015CBC3D3D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A1A5AC-C6E3-4DA7-8858-83FBF0C2F481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A9423C-84EE-4DBF-BC2A-63A866C05FCD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</a:t>
          </a:r>
          <a:endParaRPr lang="ru-RU" sz="2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9E5E28-BCE5-43A9-B7CC-51BFA859CC85}" type="parTrans" cxnId="{2096C6BD-198E-4096-A5C1-7560336EBED4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535ED8A-3D33-4B5B-AA13-9CE1EE0225C7}" type="sibTrans" cxnId="{2096C6BD-198E-4096-A5C1-7560336EBED4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D21CA3-7C0D-4789-8630-71C28EB9BFE7}">
      <dgm:prSet custT="1"/>
      <dgm:spPr>
        <a:gradFill rotWithShape="0">
          <a:gsLst>
            <a:gs pos="0">
              <a:srgbClr val="CCE1EB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pPr algn="l">
            <a:spcAft>
              <a:spcPts val="0"/>
            </a:spcAft>
          </a:pPr>
          <a:r>
            <a:rPr lang="ru-RU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Создание рабочих групп из числа представителей предприятия,</a:t>
          </a:r>
        </a:p>
        <a:p>
          <a:pPr algn="l">
            <a:spcAft>
              <a:spcPts val="0"/>
            </a:spcAft>
          </a:pPr>
          <a:r>
            <a:rPr lang="ru-RU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ОИВ КК, РЦК, экспертной организации</a:t>
          </a:r>
          <a:endParaRPr lang="ru-RU" sz="14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FA7146-C086-4C28-8AB3-DB12FB6B8D86}" type="parTrans" cxnId="{62877F80-5177-4FF4-8039-F63D6E8EE4C3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40BF19C-7705-4AE8-9D29-DBFE40D59BED}" type="sibTrans" cxnId="{62877F80-5177-4FF4-8039-F63D6E8EE4C3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DA8E87-5D4C-4AC8-8384-7B839B997974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</a:t>
          </a:r>
          <a:endParaRPr lang="ru-RU" sz="2000" b="1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DE7016A-9501-49B0-9CCE-50005B0A7323}" type="parTrans" cxnId="{C4B4EE8F-D67F-43CB-9992-DC754AB7C8C4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56120C6-BB5E-4153-88C4-4809570B244D}" type="sibTrans" cxnId="{C4B4EE8F-D67F-43CB-9992-DC754AB7C8C4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0BFB92E-9166-463D-AD25-270A654DE2D0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</a:t>
          </a:r>
          <a:endParaRPr lang="ru-RU" sz="2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2EA9340-8A12-46C7-B519-C4149293064B}" type="parTrans" cxnId="{60AFAE76-6FE3-4838-9E14-C0390109D98B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FA054B-2357-4275-A782-E9A6E2640737}" type="sibTrans" cxnId="{60AFAE76-6FE3-4838-9E14-C0390109D98B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23B3B18-5470-4CCB-8F40-120F6BE79E50}">
      <dgm:prSet custT="1"/>
      <dgm:spPr>
        <a:gradFill rotWithShape="0">
          <a:gsLst>
            <a:gs pos="0">
              <a:srgbClr val="CCE1EB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pPr algn="l">
            <a:spcAft>
              <a:spcPts val="0"/>
            </a:spcAft>
          </a:pPr>
          <a:r>
            <a:rPr lang="ru-RU" sz="1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Принятие предприятием</a:t>
          </a:r>
          <a:endParaRPr lang="en-US" sz="1400" b="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algn="l">
            <a:spcAft>
              <a:spcPts val="0"/>
            </a:spcAft>
          </a:pPr>
          <a:r>
            <a:rPr lang="ru-RU" sz="1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РЦК программы</a:t>
          </a:r>
          <a:endParaRPr lang="en-US" sz="1400" b="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algn="l">
            <a:spcAft>
              <a:spcPts val="0"/>
            </a:spcAft>
          </a:pPr>
          <a:r>
            <a:rPr lang="ru-RU" sz="1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её реализация</a:t>
          </a:r>
          <a:endParaRPr lang="ru-RU" sz="14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25F20BA-C167-4452-ADE3-BD22A36D56AC}" type="parTrans" cxnId="{E6F4043B-B08A-45C8-91FC-1CF1A668CB45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4F1B00-F7EF-456B-866B-06B7D101F443}" type="sibTrans" cxnId="{E6F4043B-B08A-45C8-91FC-1CF1A668CB45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D558E4C-9919-4383-8094-8D38D82EF857}">
      <dgm:prSet custT="1"/>
      <dgm:spPr>
        <a:gradFill rotWithShape="0">
          <a:gsLst>
            <a:gs pos="0">
              <a:srgbClr val="CCE1EB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pPr algn="l"/>
          <a:r>
            <a:rPr lang="ru-RU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Разработка экспертной организацией программы повышения производительности труда</a:t>
          </a:r>
          <a:endParaRPr lang="ru-RU" sz="14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2DA7FE-2963-4DD5-853A-C5E0DE92FBC0}" type="parTrans" cxnId="{CB98A2BA-DCEA-4BBA-97A4-FA46744E9B64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A8B9797-3CD0-4E03-9308-9C8200EFE72A}" type="sibTrans" cxnId="{CB98A2BA-DCEA-4BBA-97A4-FA46744E9B64}">
      <dgm:prSet/>
      <dgm:spPr/>
      <dgm:t>
        <a:bodyPr/>
        <a:lstStyle/>
        <a:p>
          <a:endParaRPr lang="ru-RU" sz="2000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D8C7EEF-1D02-4507-9EE0-120A43FBF115}" type="pres">
      <dgm:prSet presAssocID="{D9A1A5AC-C6E3-4DA7-8858-83FBF0C2F48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935993-FE27-4199-839E-5FAAFB394ADB}" type="pres">
      <dgm:prSet presAssocID="{6BA9423C-84EE-4DBF-BC2A-63A866C05FCD}" presName="compNode" presStyleCnt="0"/>
      <dgm:spPr/>
    </dgm:pt>
    <dgm:pt modelId="{A74E9E9B-BC40-4E01-92AA-A33698BC161E}" type="pres">
      <dgm:prSet presAssocID="{6BA9423C-84EE-4DBF-BC2A-63A866C05FCD}" presName="noGeometry" presStyleCnt="0"/>
      <dgm:spPr/>
    </dgm:pt>
    <dgm:pt modelId="{1CE9732F-B6D6-4AB3-9011-8C68B664C05B}" type="pres">
      <dgm:prSet presAssocID="{6BA9423C-84EE-4DBF-BC2A-63A866C05FCD}" presName="childTextVisible" presStyleLbl="bgAccFollowNode1" presStyleIdx="0" presStyleCnt="3" custFlipHor="1" custScaleX="133884" custScaleY="100000" custLinFactX="111666" custLinFactNeighborX="200000" custLinFactNeighborY="-7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B32D2-4307-42F5-9528-83260629B1C3}" type="pres">
      <dgm:prSet presAssocID="{6BA9423C-84EE-4DBF-BC2A-63A866C05FCD}" presName="childTextHidden" presStyleLbl="bgAccFollowNode1" presStyleIdx="0" presStyleCnt="3"/>
      <dgm:spPr/>
      <dgm:t>
        <a:bodyPr/>
        <a:lstStyle/>
        <a:p>
          <a:endParaRPr lang="ru-RU"/>
        </a:p>
      </dgm:t>
    </dgm:pt>
    <dgm:pt modelId="{BD8F0D63-B5F8-435C-B6CD-E92FB46D8B1D}" type="pres">
      <dgm:prSet presAssocID="{6BA9423C-84EE-4DBF-BC2A-63A866C05FCD}" presName="parentText" presStyleLbl="node1" presStyleIdx="0" presStyleCnt="3" custScaleX="45179" custScaleY="40082" custLinFactX="300000" custLinFactNeighborX="365525" custLinFactNeighborY="-398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C55B-7102-4678-8054-E9A0DA39B31D}" type="pres">
      <dgm:prSet presAssocID="{6BA9423C-84EE-4DBF-BC2A-63A866C05FCD}" presName="aSpace" presStyleCnt="0"/>
      <dgm:spPr/>
    </dgm:pt>
    <dgm:pt modelId="{92C48783-63F2-4BCC-9B45-009BF2D698B3}" type="pres">
      <dgm:prSet presAssocID="{20BFB92E-9166-463D-AD25-270A654DE2D0}" presName="compNode" presStyleCnt="0"/>
      <dgm:spPr/>
    </dgm:pt>
    <dgm:pt modelId="{07781E7D-2512-47C1-9335-74A1E4A00C60}" type="pres">
      <dgm:prSet presAssocID="{20BFB92E-9166-463D-AD25-270A654DE2D0}" presName="noGeometry" presStyleCnt="0"/>
      <dgm:spPr/>
    </dgm:pt>
    <dgm:pt modelId="{40ACD5B5-FB07-41B2-A964-D7F5BD79DDD0}" type="pres">
      <dgm:prSet presAssocID="{20BFB92E-9166-463D-AD25-270A654DE2D0}" presName="childTextVisible" presStyleLbl="bgAccFollowNode1" presStyleIdx="1" presStyleCnt="3" custFlipHor="1" custScaleX="165695" custScaleY="100000" custLinFactNeighborX="5538" custLinFactNeighborY="183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C0989D-3DB9-4D2B-8FC6-D8AD24BDBC0D}" type="pres">
      <dgm:prSet presAssocID="{20BFB92E-9166-463D-AD25-270A654DE2D0}" presName="childTextHidden" presStyleLbl="bgAccFollowNode1" presStyleIdx="1" presStyleCnt="3"/>
      <dgm:spPr/>
      <dgm:t>
        <a:bodyPr/>
        <a:lstStyle/>
        <a:p>
          <a:endParaRPr lang="ru-RU"/>
        </a:p>
      </dgm:t>
    </dgm:pt>
    <dgm:pt modelId="{E289F125-C0E5-4B9F-988A-450054596F00}" type="pres">
      <dgm:prSet presAssocID="{20BFB92E-9166-463D-AD25-270A654DE2D0}" presName="parentText" presStyleLbl="node1" presStyleIdx="1" presStyleCnt="3" custScaleX="47034" custScaleY="46967" custLinFactNeighborX="34010" custLinFactNeighborY="-3264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765250-4E64-40F9-8E4A-49A722E05BBB}" type="pres">
      <dgm:prSet presAssocID="{20BFB92E-9166-463D-AD25-270A654DE2D0}" presName="aSpace" presStyleCnt="0"/>
      <dgm:spPr/>
    </dgm:pt>
    <dgm:pt modelId="{F8E8E23F-F7DC-45E9-A744-959090BA1A61}" type="pres">
      <dgm:prSet presAssocID="{7FDA8E87-5D4C-4AC8-8384-7B839B997974}" presName="compNode" presStyleCnt="0"/>
      <dgm:spPr/>
    </dgm:pt>
    <dgm:pt modelId="{EFF1401E-3453-4BFF-8A37-E03FC0CE2270}" type="pres">
      <dgm:prSet presAssocID="{7FDA8E87-5D4C-4AC8-8384-7B839B997974}" presName="noGeometry" presStyleCnt="0"/>
      <dgm:spPr/>
    </dgm:pt>
    <dgm:pt modelId="{15FE3B21-7D86-4FF7-BF8C-61C9127FB899}" type="pres">
      <dgm:prSet presAssocID="{7FDA8E87-5D4C-4AC8-8384-7B839B997974}" presName="childTextVisible" presStyleLbl="bgAccFollowNode1" presStyleIdx="2" presStyleCnt="3" custFlipHor="1" custScaleX="145536" custScaleY="100000" custLinFactX="-118959" custLinFactNeighborX="-200000" custLinFactNeighborY="26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9F676-7B4A-4D81-9214-CAAD8B8306DC}" type="pres">
      <dgm:prSet presAssocID="{7FDA8E87-5D4C-4AC8-8384-7B839B997974}" presName="childTextHidden" presStyleLbl="bgAccFollowNode1" presStyleIdx="2" presStyleCnt="3"/>
      <dgm:spPr/>
      <dgm:t>
        <a:bodyPr/>
        <a:lstStyle/>
        <a:p>
          <a:endParaRPr lang="ru-RU"/>
        </a:p>
      </dgm:t>
    </dgm:pt>
    <dgm:pt modelId="{3C334E51-33C9-4720-A47B-2EF7C9E7E564}" type="pres">
      <dgm:prSet presAssocID="{7FDA8E87-5D4C-4AC8-8384-7B839B997974}" presName="parentText" presStyleLbl="node1" presStyleIdx="2" presStyleCnt="3" custScaleX="47687" custScaleY="43838" custLinFactX="-289304" custLinFactNeighborX="-300000" custLinFactNeighborY="-3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E3A38F-3380-4727-BE85-73D3F0505F4C}" type="presOf" srcId="{B23B3B18-5470-4CCB-8F40-120F6BE79E50}" destId="{15FE3B21-7D86-4FF7-BF8C-61C9127FB899}" srcOrd="0" destOrd="0" presId="urn:microsoft.com/office/officeart/2005/8/layout/hProcess6"/>
    <dgm:cxn modelId="{B76A3299-0AAC-43DB-B909-80F73C8992A6}" type="presOf" srcId="{ECD21CA3-7C0D-4789-8630-71C28EB9BFE7}" destId="{1CE9732F-B6D6-4AB3-9011-8C68B664C05B}" srcOrd="0" destOrd="0" presId="urn:microsoft.com/office/officeart/2005/8/layout/hProcess6"/>
    <dgm:cxn modelId="{60AFAE76-6FE3-4838-9E14-C0390109D98B}" srcId="{D9A1A5AC-C6E3-4DA7-8858-83FBF0C2F481}" destId="{20BFB92E-9166-463D-AD25-270A654DE2D0}" srcOrd="1" destOrd="0" parTransId="{02EA9340-8A12-46C7-B519-C4149293064B}" sibTransId="{35FA054B-2357-4275-A782-E9A6E2640737}"/>
    <dgm:cxn modelId="{E6F4043B-B08A-45C8-91FC-1CF1A668CB45}" srcId="{7FDA8E87-5D4C-4AC8-8384-7B839B997974}" destId="{B23B3B18-5470-4CCB-8F40-120F6BE79E50}" srcOrd="0" destOrd="0" parTransId="{D25F20BA-C167-4452-ADE3-BD22A36D56AC}" sibTransId="{A54F1B00-F7EF-456B-866B-06B7D101F443}"/>
    <dgm:cxn modelId="{CB98A2BA-DCEA-4BBA-97A4-FA46744E9B64}" srcId="{20BFB92E-9166-463D-AD25-270A654DE2D0}" destId="{8D558E4C-9919-4383-8094-8D38D82EF857}" srcOrd="0" destOrd="0" parTransId="{712DA7FE-2963-4DD5-853A-C5E0DE92FBC0}" sibTransId="{FA8B9797-3CD0-4E03-9308-9C8200EFE72A}"/>
    <dgm:cxn modelId="{2096C6BD-198E-4096-A5C1-7560336EBED4}" srcId="{D9A1A5AC-C6E3-4DA7-8858-83FBF0C2F481}" destId="{6BA9423C-84EE-4DBF-BC2A-63A866C05FCD}" srcOrd="0" destOrd="0" parTransId="{659E5E28-BCE5-43A9-B7CC-51BFA859CC85}" sibTransId="{D535ED8A-3D33-4B5B-AA13-9CE1EE0225C7}"/>
    <dgm:cxn modelId="{3485ED41-6BEE-41C7-B093-F6B3566BE94A}" type="presOf" srcId="{8D558E4C-9919-4383-8094-8D38D82EF857}" destId="{40ACD5B5-FB07-41B2-A964-D7F5BD79DDD0}" srcOrd="0" destOrd="0" presId="urn:microsoft.com/office/officeart/2005/8/layout/hProcess6"/>
    <dgm:cxn modelId="{62877F80-5177-4FF4-8039-F63D6E8EE4C3}" srcId="{6BA9423C-84EE-4DBF-BC2A-63A866C05FCD}" destId="{ECD21CA3-7C0D-4789-8630-71C28EB9BFE7}" srcOrd="0" destOrd="0" parTransId="{21FA7146-C086-4C28-8AB3-DB12FB6B8D86}" sibTransId="{140BF19C-7705-4AE8-9D29-DBFE40D59BED}"/>
    <dgm:cxn modelId="{C4B4EE8F-D67F-43CB-9992-DC754AB7C8C4}" srcId="{D9A1A5AC-C6E3-4DA7-8858-83FBF0C2F481}" destId="{7FDA8E87-5D4C-4AC8-8384-7B839B997974}" srcOrd="2" destOrd="0" parTransId="{4DE7016A-9501-49B0-9CCE-50005B0A7323}" sibTransId="{F56120C6-BB5E-4153-88C4-4809570B244D}"/>
    <dgm:cxn modelId="{9CD02428-2688-4B7A-B56D-F248041C368D}" type="presOf" srcId="{20BFB92E-9166-463D-AD25-270A654DE2D0}" destId="{E289F125-C0E5-4B9F-988A-450054596F00}" srcOrd="0" destOrd="0" presId="urn:microsoft.com/office/officeart/2005/8/layout/hProcess6"/>
    <dgm:cxn modelId="{5AF0776F-4620-4939-ADBB-C0950046D324}" type="presOf" srcId="{8D558E4C-9919-4383-8094-8D38D82EF857}" destId="{3DC0989D-3DB9-4D2B-8FC6-D8AD24BDBC0D}" srcOrd="1" destOrd="0" presId="urn:microsoft.com/office/officeart/2005/8/layout/hProcess6"/>
    <dgm:cxn modelId="{1D187E48-61C3-4AAC-A612-F2573A39150E}" type="presOf" srcId="{ECD21CA3-7C0D-4789-8630-71C28EB9BFE7}" destId="{0C9B32D2-4307-42F5-9528-83260629B1C3}" srcOrd="1" destOrd="0" presId="urn:microsoft.com/office/officeart/2005/8/layout/hProcess6"/>
    <dgm:cxn modelId="{0BCD54C4-23B6-4BE5-8111-A735A98676E1}" type="presOf" srcId="{6BA9423C-84EE-4DBF-BC2A-63A866C05FCD}" destId="{BD8F0D63-B5F8-435C-B6CD-E92FB46D8B1D}" srcOrd="0" destOrd="0" presId="urn:microsoft.com/office/officeart/2005/8/layout/hProcess6"/>
    <dgm:cxn modelId="{F92BCF48-1CFF-4C4A-BA2C-AA24E91B4643}" type="presOf" srcId="{7FDA8E87-5D4C-4AC8-8384-7B839B997974}" destId="{3C334E51-33C9-4720-A47B-2EF7C9E7E564}" srcOrd="0" destOrd="0" presId="urn:microsoft.com/office/officeart/2005/8/layout/hProcess6"/>
    <dgm:cxn modelId="{177EA932-1C37-46A9-A97B-28FD927131BD}" type="presOf" srcId="{D9A1A5AC-C6E3-4DA7-8858-83FBF0C2F481}" destId="{8D8C7EEF-1D02-4507-9EE0-120A43FBF115}" srcOrd="0" destOrd="0" presId="urn:microsoft.com/office/officeart/2005/8/layout/hProcess6"/>
    <dgm:cxn modelId="{904B8B58-7FEE-4641-8B05-3CE30E3C7F66}" type="presOf" srcId="{B23B3B18-5470-4CCB-8F40-120F6BE79E50}" destId="{CF89F676-7B4A-4D81-9214-CAAD8B8306DC}" srcOrd="1" destOrd="0" presId="urn:microsoft.com/office/officeart/2005/8/layout/hProcess6"/>
    <dgm:cxn modelId="{CCEEE1EE-3C18-498B-8AC6-388C5C8B7CDA}" type="presParOf" srcId="{8D8C7EEF-1D02-4507-9EE0-120A43FBF115}" destId="{91935993-FE27-4199-839E-5FAAFB394ADB}" srcOrd="0" destOrd="0" presId="urn:microsoft.com/office/officeart/2005/8/layout/hProcess6"/>
    <dgm:cxn modelId="{A3D59622-1B9C-48A1-BED4-8B702D831A48}" type="presParOf" srcId="{91935993-FE27-4199-839E-5FAAFB394ADB}" destId="{A74E9E9B-BC40-4E01-92AA-A33698BC161E}" srcOrd="0" destOrd="0" presId="urn:microsoft.com/office/officeart/2005/8/layout/hProcess6"/>
    <dgm:cxn modelId="{130C3E4A-4C39-447D-AE25-1692FD62B80F}" type="presParOf" srcId="{91935993-FE27-4199-839E-5FAAFB394ADB}" destId="{1CE9732F-B6D6-4AB3-9011-8C68B664C05B}" srcOrd="1" destOrd="0" presId="urn:microsoft.com/office/officeart/2005/8/layout/hProcess6"/>
    <dgm:cxn modelId="{155921B2-AB98-45B3-B1C2-33389D671AE1}" type="presParOf" srcId="{91935993-FE27-4199-839E-5FAAFB394ADB}" destId="{0C9B32D2-4307-42F5-9528-83260629B1C3}" srcOrd="2" destOrd="0" presId="urn:microsoft.com/office/officeart/2005/8/layout/hProcess6"/>
    <dgm:cxn modelId="{677E631F-11BB-4747-B570-C2E04CB4887A}" type="presParOf" srcId="{91935993-FE27-4199-839E-5FAAFB394ADB}" destId="{BD8F0D63-B5F8-435C-B6CD-E92FB46D8B1D}" srcOrd="3" destOrd="0" presId="urn:microsoft.com/office/officeart/2005/8/layout/hProcess6"/>
    <dgm:cxn modelId="{5628499E-8346-44E4-A7B4-0EF307CDB5A4}" type="presParOf" srcId="{8D8C7EEF-1D02-4507-9EE0-120A43FBF115}" destId="{ACDFC55B-7102-4678-8054-E9A0DA39B31D}" srcOrd="1" destOrd="0" presId="urn:microsoft.com/office/officeart/2005/8/layout/hProcess6"/>
    <dgm:cxn modelId="{4A446693-E5C4-4856-88D2-C119A6D53A2A}" type="presParOf" srcId="{8D8C7EEF-1D02-4507-9EE0-120A43FBF115}" destId="{92C48783-63F2-4BCC-9B45-009BF2D698B3}" srcOrd="2" destOrd="0" presId="urn:microsoft.com/office/officeart/2005/8/layout/hProcess6"/>
    <dgm:cxn modelId="{11851083-1D56-4E59-9696-E854205FCD45}" type="presParOf" srcId="{92C48783-63F2-4BCC-9B45-009BF2D698B3}" destId="{07781E7D-2512-47C1-9335-74A1E4A00C60}" srcOrd="0" destOrd="0" presId="urn:microsoft.com/office/officeart/2005/8/layout/hProcess6"/>
    <dgm:cxn modelId="{E5CB6433-7E86-423B-AA9E-0F706B932DE6}" type="presParOf" srcId="{92C48783-63F2-4BCC-9B45-009BF2D698B3}" destId="{40ACD5B5-FB07-41B2-A964-D7F5BD79DDD0}" srcOrd="1" destOrd="0" presId="urn:microsoft.com/office/officeart/2005/8/layout/hProcess6"/>
    <dgm:cxn modelId="{9473D2E3-1D28-45C0-9DB1-CBEF85A40736}" type="presParOf" srcId="{92C48783-63F2-4BCC-9B45-009BF2D698B3}" destId="{3DC0989D-3DB9-4D2B-8FC6-D8AD24BDBC0D}" srcOrd="2" destOrd="0" presId="urn:microsoft.com/office/officeart/2005/8/layout/hProcess6"/>
    <dgm:cxn modelId="{4789BC76-D26C-46EC-8A09-A277690AB02E}" type="presParOf" srcId="{92C48783-63F2-4BCC-9B45-009BF2D698B3}" destId="{E289F125-C0E5-4B9F-988A-450054596F00}" srcOrd="3" destOrd="0" presId="urn:microsoft.com/office/officeart/2005/8/layout/hProcess6"/>
    <dgm:cxn modelId="{CA64D72A-4CF5-4876-98F2-57984522BC28}" type="presParOf" srcId="{8D8C7EEF-1D02-4507-9EE0-120A43FBF115}" destId="{DC765250-4E64-40F9-8E4A-49A722E05BBB}" srcOrd="3" destOrd="0" presId="urn:microsoft.com/office/officeart/2005/8/layout/hProcess6"/>
    <dgm:cxn modelId="{46F66C00-484F-48F9-A9D1-7F49218AEC85}" type="presParOf" srcId="{8D8C7EEF-1D02-4507-9EE0-120A43FBF115}" destId="{F8E8E23F-F7DC-45E9-A744-959090BA1A61}" srcOrd="4" destOrd="0" presId="urn:microsoft.com/office/officeart/2005/8/layout/hProcess6"/>
    <dgm:cxn modelId="{94E7B98F-7B7C-4864-8DF9-4F919D271B15}" type="presParOf" srcId="{F8E8E23F-F7DC-45E9-A744-959090BA1A61}" destId="{EFF1401E-3453-4BFF-8A37-E03FC0CE2270}" srcOrd="0" destOrd="0" presId="urn:microsoft.com/office/officeart/2005/8/layout/hProcess6"/>
    <dgm:cxn modelId="{2674DD31-62B8-4124-8A54-395F0474DC49}" type="presParOf" srcId="{F8E8E23F-F7DC-45E9-A744-959090BA1A61}" destId="{15FE3B21-7D86-4FF7-BF8C-61C9127FB899}" srcOrd="1" destOrd="0" presId="urn:microsoft.com/office/officeart/2005/8/layout/hProcess6"/>
    <dgm:cxn modelId="{00555BA6-8129-4A80-9B7D-D69EAF98F472}" type="presParOf" srcId="{F8E8E23F-F7DC-45E9-A744-959090BA1A61}" destId="{CF89F676-7B4A-4D81-9214-CAAD8B8306DC}" srcOrd="2" destOrd="0" presId="urn:microsoft.com/office/officeart/2005/8/layout/hProcess6"/>
    <dgm:cxn modelId="{41599778-BFB7-4862-85CB-561BC6ED58E3}" type="presParOf" srcId="{F8E8E23F-F7DC-45E9-A744-959090BA1A61}" destId="{3C334E51-33C9-4720-A47B-2EF7C9E7E564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C50BC-81E6-4AA6-8A02-F93BAF58BE6F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38FFE-5AD1-460B-A679-15721E6BFF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615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E8CFB-2632-4681-8F90-6E0A6737B503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27825-FFA5-4484-9688-A3DA2918C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091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27825-FFA5-4484-9688-A3DA2918C41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163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27825-FFA5-4484-9688-A3DA2918C41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16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27825-FFA5-4484-9688-A3DA2918C41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998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27825-FFA5-4484-9688-A3DA2918C41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725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63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08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39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63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78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42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38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39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43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09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76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DC88F-234A-43E2-A80E-5FF9BD75DB2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C9808-4A17-4BE3-8920-2F7FA4D05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63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frpkk.ru" TargetMode="Externa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6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7.jpe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14.png"/><Relationship Id="rId4" Type="http://schemas.openxmlformats.org/officeDocument/2006/relationships/image" Target="../media/image2.jpe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0"/>
            <a:ext cx="11460480" cy="6858000"/>
          </a:xfrm>
          <a:prstGeom prst="rect">
            <a:avLst/>
          </a:prstGeom>
        </p:spPr>
      </p:pic>
      <p:sp>
        <p:nvSpPr>
          <p:cNvPr id="5" name="Равнобедренный треугольник 4"/>
          <p:cNvSpPr/>
          <p:nvPr/>
        </p:nvSpPr>
        <p:spPr>
          <a:xfrm rot="20487129">
            <a:off x="5116285" y="4213666"/>
            <a:ext cx="1698172" cy="809897"/>
          </a:xfrm>
          <a:prstGeom prst="triangle">
            <a:avLst/>
          </a:prstGeom>
          <a:solidFill>
            <a:srgbClr val="39A669">
              <a:alpha val="7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49977" y="2740983"/>
            <a:ext cx="87651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Региональный центр 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компетенций 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в сфере </a:t>
            </a:r>
          </a:p>
          <a:p>
            <a:r>
              <a:rPr lang="ru-RU" sz="3600" b="1" dirty="0">
                <a:solidFill>
                  <a:schemeClr val="bg1"/>
                </a:solidFill>
                <a:latin typeface="Georgia" panose="02040502050405020303" pitchFamily="18" charset="0"/>
              </a:rPr>
              <a:t>п</a:t>
            </a:r>
            <a:r>
              <a:rPr lang="ru-RU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роизводительности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труда</a:t>
            </a:r>
            <a:endParaRPr lang="ru-RU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97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-1524"/>
            <a:ext cx="12192000" cy="62957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83326" y="642079"/>
            <a:ext cx="118585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Контактная информация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043" y="476606"/>
            <a:ext cx="632012" cy="632012"/>
          </a:xfrm>
          <a:prstGeom prst="rect">
            <a:avLst/>
          </a:prstGeom>
        </p:spPr>
      </p:pic>
      <p:pic>
        <p:nvPicPr>
          <p:cNvPr id="1026" name="Picture 2" descr="?http%3A%2F%2Ffrpk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979" y="4824423"/>
            <a:ext cx="1094036" cy="1094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0337" y="1433348"/>
            <a:ext cx="12121659" cy="3215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kern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Унитарная некоммерческая организация </a:t>
            </a:r>
            <a:endParaRPr lang="ru-RU" sz="1600" kern="1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sz="2800" b="1" kern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«Фонд развития </a:t>
            </a:r>
            <a:r>
              <a:rPr lang="ru-RU" sz="2800" b="1" kern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промышленности</a:t>
            </a:r>
            <a:r>
              <a:rPr lang="en-US" sz="2800" b="1" kern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kern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Краснодарского </a:t>
            </a:r>
            <a:r>
              <a:rPr lang="ru-RU" sz="2800" b="1" kern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края»</a:t>
            </a:r>
            <a:endParaRPr lang="ru-RU" sz="2800" kern="1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ru-RU" kern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Трамвайная 2/6, </a:t>
            </a:r>
            <a:r>
              <a:rPr lang="ru-RU" kern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</a:t>
            </a:r>
            <a:r>
              <a:rPr lang="ru-RU" kern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Краснодар, 350911</a:t>
            </a:r>
            <a:endParaRPr lang="ru-RU" sz="1600" kern="1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ru-RU" kern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ИНН 2312269410, </a:t>
            </a:r>
            <a:r>
              <a:rPr lang="ru-RU" kern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КПП </a:t>
            </a:r>
            <a:r>
              <a:rPr lang="ru-RU" kern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231201001</a:t>
            </a:r>
            <a:endParaRPr lang="ru-RU" sz="1600" kern="1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ru-RU" kern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тел. </a:t>
            </a:r>
            <a:r>
              <a:rPr lang="ru-RU" kern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8(861)205-44-09</a:t>
            </a:r>
          </a:p>
          <a:p>
            <a:pPr algn="ctr">
              <a:lnSpc>
                <a:spcPct val="107000"/>
              </a:lnSpc>
            </a:pPr>
            <a:r>
              <a:rPr lang="ru-RU" sz="2800" kern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Директор – Королев Дмитрий Игоревич </a:t>
            </a:r>
            <a:r>
              <a:rPr lang="ru-RU" sz="3200" kern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+7(918)125-70-26</a:t>
            </a:r>
            <a:endParaRPr lang="ru-RU" sz="3200" kern="1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ru-RU" u="sng" kern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info@frpkk.ru</a:t>
            </a:r>
            <a:endParaRPr lang="en-US" u="sng" kern="1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u="sng" kern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www.frpkk.ru</a:t>
            </a:r>
            <a:endParaRPr lang="ru-RU" kern="1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ru-RU" sz="1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ru-RU" sz="12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349049" y="3798421"/>
            <a:ext cx="887413" cy="625475"/>
            <a:chOff x="115803770" y="110198691"/>
            <a:chExt cx="1188186" cy="1041129"/>
          </a:xfrm>
        </p:grpSpPr>
        <p:sp>
          <p:nvSpPr>
            <p:cNvPr id="12" name="Freeform 4"/>
            <p:cNvSpPr>
              <a:spLocks/>
            </p:cNvSpPr>
            <p:nvPr/>
          </p:nvSpPr>
          <p:spPr bwMode="auto">
            <a:xfrm>
              <a:off x="115803770" y="110198691"/>
              <a:ext cx="877187" cy="776091"/>
            </a:xfrm>
            <a:custGeom>
              <a:avLst/>
              <a:gdLst>
                <a:gd name="T0" fmla="*/ 10634 w 1403498"/>
                <a:gd name="T1" fmla="*/ 0 h 856574"/>
                <a:gd name="T2" fmla="*/ 1403498 w 1403498"/>
                <a:gd name="T3" fmla="*/ 425303 h 856574"/>
                <a:gd name="T4" fmla="*/ 0 w 1403498"/>
                <a:gd name="T5" fmla="*/ 856574 h 856574"/>
                <a:gd name="T6" fmla="*/ 372140 w 1403498"/>
                <a:gd name="T7" fmla="*/ 414670 h 856574"/>
                <a:gd name="T8" fmla="*/ 10634 w 1403498"/>
                <a:gd name="T9" fmla="*/ 0 h 856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3498" h="856574">
                  <a:moveTo>
                    <a:pt x="10634" y="0"/>
                  </a:moveTo>
                  <a:lnTo>
                    <a:pt x="1403498" y="425303"/>
                  </a:lnTo>
                  <a:lnTo>
                    <a:pt x="0" y="856574"/>
                  </a:lnTo>
                  <a:lnTo>
                    <a:pt x="372140" y="414670"/>
                  </a:lnTo>
                  <a:lnTo>
                    <a:pt x="10634" y="0"/>
                  </a:lnTo>
                  <a:close/>
                </a:path>
              </a:pathLst>
            </a:custGeom>
            <a:solidFill>
              <a:srgbClr val="283F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rgbClr val="EC03C7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116045659" y="110307176"/>
              <a:ext cx="946297" cy="845941"/>
            </a:xfrm>
            <a:custGeom>
              <a:avLst/>
              <a:gdLst>
                <a:gd name="T0" fmla="*/ 10634 w 1403498"/>
                <a:gd name="T1" fmla="*/ 0 h 856574"/>
                <a:gd name="T2" fmla="*/ 1403498 w 1403498"/>
                <a:gd name="T3" fmla="*/ 425303 h 856574"/>
                <a:gd name="T4" fmla="*/ 0 w 1403498"/>
                <a:gd name="T5" fmla="*/ 856574 h 856574"/>
                <a:gd name="T6" fmla="*/ 372140 w 1403498"/>
                <a:gd name="T7" fmla="*/ 414670 h 856574"/>
                <a:gd name="T8" fmla="*/ 10634 w 1403498"/>
                <a:gd name="T9" fmla="*/ 0 h 856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3498" h="856574">
                  <a:moveTo>
                    <a:pt x="10634" y="0"/>
                  </a:moveTo>
                  <a:lnTo>
                    <a:pt x="1403498" y="425303"/>
                  </a:lnTo>
                  <a:lnTo>
                    <a:pt x="0" y="856574"/>
                  </a:lnTo>
                  <a:lnTo>
                    <a:pt x="372140" y="414670"/>
                  </a:lnTo>
                  <a:lnTo>
                    <a:pt x="10634" y="0"/>
                  </a:lnTo>
                  <a:close/>
                </a:path>
              </a:pathLst>
            </a:custGeom>
            <a:solidFill>
              <a:srgbClr val="EC03C7">
                <a:alpha val="8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rgbClr val="EC03C7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115870220" y="110466091"/>
              <a:ext cx="845290" cy="773729"/>
            </a:xfrm>
            <a:custGeom>
              <a:avLst/>
              <a:gdLst>
                <a:gd name="T0" fmla="*/ 10634 w 1403498"/>
                <a:gd name="T1" fmla="*/ 0 h 856574"/>
                <a:gd name="T2" fmla="*/ 1403498 w 1403498"/>
                <a:gd name="T3" fmla="*/ 425303 h 856574"/>
                <a:gd name="T4" fmla="*/ 0 w 1403498"/>
                <a:gd name="T5" fmla="*/ 856574 h 856574"/>
                <a:gd name="T6" fmla="*/ 372140 w 1403498"/>
                <a:gd name="T7" fmla="*/ 414670 h 856574"/>
                <a:gd name="T8" fmla="*/ 10634 w 1403498"/>
                <a:gd name="T9" fmla="*/ 0 h 856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3498" h="856574">
                  <a:moveTo>
                    <a:pt x="10634" y="0"/>
                  </a:moveTo>
                  <a:lnTo>
                    <a:pt x="1403498" y="425303"/>
                  </a:lnTo>
                  <a:lnTo>
                    <a:pt x="0" y="856574"/>
                  </a:lnTo>
                  <a:lnTo>
                    <a:pt x="372140" y="414670"/>
                  </a:lnTo>
                  <a:lnTo>
                    <a:pt x="10634" y="0"/>
                  </a:lnTo>
                  <a:close/>
                </a:path>
              </a:pathLst>
            </a:custGeom>
            <a:solidFill>
              <a:srgbClr val="23B353">
                <a:alpha val="8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rgbClr val="EC03C7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74595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10354979"/>
              </p:ext>
            </p:extLst>
          </p:nvPr>
        </p:nvGraphicFramePr>
        <p:xfrm>
          <a:off x="190888" y="642079"/>
          <a:ext cx="12056884" cy="6215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-1524"/>
            <a:ext cx="12192000" cy="62957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83326" y="642079"/>
            <a:ext cx="118585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Координаторы и партнеры Регионального центра компетенций</a:t>
            </a:r>
          </a:p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сфере производительности труда (РЦК)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476102" y="1608992"/>
            <a:ext cx="9214425" cy="817685"/>
          </a:xfrm>
          <a:prstGeom prst="roundRect">
            <a:avLst/>
          </a:prstGeom>
          <a:gradFill flip="none" rotWithShape="1">
            <a:gsLst>
              <a:gs pos="0">
                <a:srgbClr val="EC03C7">
                  <a:tint val="66000"/>
                  <a:satMod val="160000"/>
                </a:srgbClr>
              </a:gs>
              <a:gs pos="50000">
                <a:srgbClr val="EC03C7">
                  <a:tint val="44500"/>
                  <a:satMod val="160000"/>
                </a:srgbClr>
              </a:gs>
              <a:gs pos="100000">
                <a:srgbClr val="EC03C7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economy.krasnodar.ru/bitrix/templates/economy/img/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85" y="5788144"/>
            <a:ext cx="577076" cy="704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dppkk.ru/bitrix/templates/dppkk_tempalte/images/logo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042" y="6239765"/>
            <a:ext cx="581025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sznkuban.ru/bitrix/templates/sznkuban/img/footer-logo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975" y="6140161"/>
            <a:ext cx="668710" cy="66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dsh.krasnodar.ru/f/7cC/p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215" y="6140161"/>
            <a:ext cx="581782" cy="58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ÐÐ°ÑÑÐ¸Ð½ÐºÐ¸ Ð¿Ð¾ Ð·Ð°Ð¿ÑÐ¾ÑÑ ÐÑÐµÐ´ÑÑÐ°Ð²Ð¸ÑÐµÐ»Ð¸ Ð½Ð°ÑÑÐ½Ð¾Ð³Ð¾ ÑÐ¾Ð¾Ð±ÑÐµÑÑÐ²Ð° Ð¸ ÑÐºÑÐ¿ÐµÑÑÑ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527" y="6000938"/>
            <a:ext cx="818632" cy="659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xn--b1aedfedwqbdfbnzkf0oe.xn--p1ai/local/templates/main/images/logo.ru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355" y="1847404"/>
            <a:ext cx="1320528" cy="35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9437" y="1804910"/>
            <a:ext cx="9447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Федеральный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сфере производительности труда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8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04730" y="1450142"/>
            <a:ext cx="9502915" cy="1031802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ru-RU" sz="1600" b="1" dirty="0" smtClean="0">
                <a:solidFill>
                  <a:srgbClr val="EC03C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 «одного окна»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для промышленных предприятий, включая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их информирование о мерах поддержки в сфере повышения производительности труда и поддержке занятости 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Freeform 11"/>
          <p:cNvSpPr>
            <a:spLocks/>
          </p:cNvSpPr>
          <p:nvPr/>
        </p:nvSpPr>
        <p:spPr bwMode="auto">
          <a:xfrm>
            <a:off x="683093" y="1747868"/>
            <a:ext cx="884515" cy="576776"/>
          </a:xfrm>
          <a:custGeom>
            <a:avLst/>
            <a:gdLst>
              <a:gd name="T0" fmla="*/ 10634 w 1403498"/>
              <a:gd name="T1" fmla="*/ 0 h 856574"/>
              <a:gd name="T2" fmla="*/ 1403498 w 1403498"/>
              <a:gd name="T3" fmla="*/ 425303 h 856574"/>
              <a:gd name="T4" fmla="*/ 0 w 1403498"/>
              <a:gd name="T5" fmla="*/ 856574 h 856574"/>
              <a:gd name="T6" fmla="*/ 372140 w 1403498"/>
              <a:gd name="T7" fmla="*/ 414670 h 856574"/>
              <a:gd name="T8" fmla="*/ 10634 w 1403498"/>
              <a:gd name="T9" fmla="*/ 0 h 856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3498" h="856574">
                <a:moveTo>
                  <a:pt x="10634" y="0"/>
                </a:moveTo>
                <a:lnTo>
                  <a:pt x="1403498" y="425303"/>
                </a:lnTo>
                <a:lnTo>
                  <a:pt x="0" y="856574"/>
                </a:lnTo>
                <a:lnTo>
                  <a:pt x="372140" y="414670"/>
                </a:lnTo>
                <a:lnTo>
                  <a:pt x="10634" y="0"/>
                </a:lnTo>
                <a:close/>
              </a:path>
            </a:pathLst>
          </a:custGeom>
          <a:gradFill rotWithShape="0">
            <a:gsLst>
              <a:gs pos="0">
                <a:srgbClr val="EC03C7"/>
              </a:gs>
              <a:gs pos="73999">
                <a:srgbClr val="8CBAD1"/>
              </a:gs>
              <a:gs pos="82999">
                <a:srgbClr val="8CBAD1"/>
              </a:gs>
              <a:gs pos="100000">
                <a:srgbClr val="B2D1E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EC03C7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04727" y="2684724"/>
            <a:ext cx="9502915" cy="1424927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lvl="2" algn="ctr"/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 </a:t>
            </a:r>
            <a:r>
              <a:rPr lang="ru-RU" sz="1600" b="1" dirty="0" smtClean="0">
                <a:solidFill>
                  <a:srgbClr val="EC03C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отборов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предприятий для участия в приоритетной региональной программе «Повышение производительности труда</a:t>
            </a:r>
          </a:p>
          <a:p>
            <a:pPr lvl="2" algn="ctr"/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поддержка занятости в Краснодарском крае» для повышения производительности труда на их производстве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17117" y="816475"/>
            <a:ext cx="375776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функции РЦК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-1524"/>
            <a:ext cx="12192000" cy="629575"/>
          </a:xfrm>
          <a:prstGeom prst="rect">
            <a:avLst/>
          </a:prstGeom>
        </p:spPr>
      </p:pic>
      <p:sp>
        <p:nvSpPr>
          <p:cNvPr id="17" name="Freeform 11"/>
          <p:cNvSpPr>
            <a:spLocks/>
          </p:cNvSpPr>
          <p:nvPr/>
        </p:nvSpPr>
        <p:spPr bwMode="auto">
          <a:xfrm>
            <a:off x="683093" y="3154257"/>
            <a:ext cx="884515" cy="576776"/>
          </a:xfrm>
          <a:custGeom>
            <a:avLst/>
            <a:gdLst>
              <a:gd name="T0" fmla="*/ 10634 w 1403498"/>
              <a:gd name="T1" fmla="*/ 0 h 856574"/>
              <a:gd name="T2" fmla="*/ 1403498 w 1403498"/>
              <a:gd name="T3" fmla="*/ 425303 h 856574"/>
              <a:gd name="T4" fmla="*/ 0 w 1403498"/>
              <a:gd name="T5" fmla="*/ 856574 h 856574"/>
              <a:gd name="T6" fmla="*/ 372140 w 1403498"/>
              <a:gd name="T7" fmla="*/ 414670 h 856574"/>
              <a:gd name="T8" fmla="*/ 10634 w 1403498"/>
              <a:gd name="T9" fmla="*/ 0 h 856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3498" h="856574">
                <a:moveTo>
                  <a:pt x="10634" y="0"/>
                </a:moveTo>
                <a:lnTo>
                  <a:pt x="1403498" y="425303"/>
                </a:lnTo>
                <a:lnTo>
                  <a:pt x="0" y="856574"/>
                </a:lnTo>
                <a:lnTo>
                  <a:pt x="372140" y="414670"/>
                </a:lnTo>
                <a:lnTo>
                  <a:pt x="10634" y="0"/>
                </a:lnTo>
                <a:close/>
              </a:path>
            </a:pathLst>
          </a:custGeom>
          <a:gradFill rotWithShape="0">
            <a:gsLst>
              <a:gs pos="0">
                <a:srgbClr val="EC03C7"/>
              </a:gs>
              <a:gs pos="73999">
                <a:srgbClr val="8CBAD1"/>
              </a:gs>
              <a:gs pos="82999">
                <a:srgbClr val="8CBAD1"/>
              </a:gs>
              <a:gs pos="100000">
                <a:srgbClr val="B2D1E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EC03C7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804727" y="4289703"/>
            <a:ext cx="9502915" cy="1073272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lvl="2" algn="ctr"/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Консультационно-методическое содействие повышению производительности труда и поддержке занятости</a:t>
            </a:r>
          </a:p>
          <a:p>
            <a:pPr lvl="2" algn="ctr"/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промышленных предприятиях, в том числе</a:t>
            </a:r>
          </a:p>
          <a:p>
            <a:pPr lvl="2" algn="ctr"/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посредством </a:t>
            </a:r>
            <a:r>
              <a:rPr lang="ru-RU" sz="1600" b="1" dirty="0" smtClean="0">
                <a:solidFill>
                  <a:srgbClr val="EC03C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 семинаров и конференций</a:t>
            </a:r>
            <a:endParaRPr lang="ru-RU" sz="1600" b="1" dirty="0">
              <a:solidFill>
                <a:srgbClr val="EC03C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804728" y="5543027"/>
            <a:ext cx="9502915" cy="1161776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lvl="2" algn="ctr"/>
            <a:r>
              <a:rPr lang="ru-RU" sz="1600" b="1" dirty="0" smtClean="0">
                <a:solidFill>
                  <a:srgbClr val="EC03C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Продвижение новых технологий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сфере повышения</a:t>
            </a:r>
          </a:p>
          <a:p>
            <a:pPr lvl="2" algn="ctr"/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производительности труда, включая </a:t>
            </a:r>
            <a:r>
              <a:rPr lang="ru-RU" sz="1600" b="1" dirty="0" smtClean="0">
                <a:solidFill>
                  <a:srgbClr val="EC03C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организацию обмена опытом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подготовку и распространение методических материалов, </a:t>
            </a:r>
            <a:r>
              <a:rPr lang="ru-RU" sz="1600" b="1" dirty="0" smtClean="0">
                <a:solidFill>
                  <a:srgbClr val="EC03C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solidFill>
                  <a:srgbClr val="EC03C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сети партнеров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сфере повышения производительности труда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Freeform 11"/>
          <p:cNvSpPr>
            <a:spLocks/>
          </p:cNvSpPr>
          <p:nvPr/>
        </p:nvSpPr>
        <p:spPr bwMode="auto">
          <a:xfrm>
            <a:off x="698100" y="4560646"/>
            <a:ext cx="884515" cy="576776"/>
          </a:xfrm>
          <a:custGeom>
            <a:avLst/>
            <a:gdLst>
              <a:gd name="T0" fmla="*/ 10634 w 1403498"/>
              <a:gd name="T1" fmla="*/ 0 h 856574"/>
              <a:gd name="T2" fmla="*/ 1403498 w 1403498"/>
              <a:gd name="T3" fmla="*/ 425303 h 856574"/>
              <a:gd name="T4" fmla="*/ 0 w 1403498"/>
              <a:gd name="T5" fmla="*/ 856574 h 856574"/>
              <a:gd name="T6" fmla="*/ 372140 w 1403498"/>
              <a:gd name="T7" fmla="*/ 414670 h 856574"/>
              <a:gd name="T8" fmla="*/ 10634 w 1403498"/>
              <a:gd name="T9" fmla="*/ 0 h 856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3498" h="856574">
                <a:moveTo>
                  <a:pt x="10634" y="0"/>
                </a:moveTo>
                <a:lnTo>
                  <a:pt x="1403498" y="425303"/>
                </a:lnTo>
                <a:lnTo>
                  <a:pt x="0" y="856574"/>
                </a:lnTo>
                <a:lnTo>
                  <a:pt x="372140" y="414670"/>
                </a:lnTo>
                <a:lnTo>
                  <a:pt x="10634" y="0"/>
                </a:lnTo>
                <a:close/>
              </a:path>
            </a:pathLst>
          </a:custGeom>
          <a:gradFill rotWithShape="0">
            <a:gsLst>
              <a:gs pos="0">
                <a:srgbClr val="EC03C7"/>
              </a:gs>
              <a:gs pos="73999">
                <a:srgbClr val="8CBAD1"/>
              </a:gs>
              <a:gs pos="82999">
                <a:srgbClr val="8CBAD1"/>
              </a:gs>
              <a:gs pos="100000">
                <a:srgbClr val="B2D1E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EC03C7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Freeform 11"/>
          <p:cNvSpPr>
            <a:spLocks/>
          </p:cNvSpPr>
          <p:nvPr/>
        </p:nvSpPr>
        <p:spPr bwMode="auto">
          <a:xfrm>
            <a:off x="683092" y="5835527"/>
            <a:ext cx="884515" cy="576776"/>
          </a:xfrm>
          <a:custGeom>
            <a:avLst/>
            <a:gdLst>
              <a:gd name="T0" fmla="*/ 10634 w 1403498"/>
              <a:gd name="T1" fmla="*/ 0 h 856574"/>
              <a:gd name="T2" fmla="*/ 1403498 w 1403498"/>
              <a:gd name="T3" fmla="*/ 425303 h 856574"/>
              <a:gd name="T4" fmla="*/ 0 w 1403498"/>
              <a:gd name="T5" fmla="*/ 856574 h 856574"/>
              <a:gd name="T6" fmla="*/ 372140 w 1403498"/>
              <a:gd name="T7" fmla="*/ 414670 h 856574"/>
              <a:gd name="T8" fmla="*/ 10634 w 1403498"/>
              <a:gd name="T9" fmla="*/ 0 h 856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3498" h="856574">
                <a:moveTo>
                  <a:pt x="10634" y="0"/>
                </a:moveTo>
                <a:lnTo>
                  <a:pt x="1403498" y="425303"/>
                </a:lnTo>
                <a:lnTo>
                  <a:pt x="0" y="856574"/>
                </a:lnTo>
                <a:lnTo>
                  <a:pt x="372140" y="414670"/>
                </a:lnTo>
                <a:lnTo>
                  <a:pt x="10634" y="0"/>
                </a:lnTo>
                <a:close/>
              </a:path>
            </a:pathLst>
          </a:custGeom>
          <a:gradFill rotWithShape="0">
            <a:gsLst>
              <a:gs pos="0">
                <a:srgbClr val="EC03C7"/>
              </a:gs>
              <a:gs pos="73999">
                <a:srgbClr val="8CBAD1"/>
              </a:gs>
              <a:gs pos="82999">
                <a:srgbClr val="8CBAD1"/>
              </a:gs>
              <a:gs pos="100000">
                <a:srgbClr val="B2D1E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EC03C7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1804727" y="1529052"/>
            <a:ext cx="757336" cy="888834"/>
            <a:chOff x="932680" y="1304504"/>
            <a:chExt cx="1124083" cy="952029"/>
          </a:xfrm>
        </p:grpSpPr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3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680" y="1304504"/>
              <a:ext cx="1124083" cy="952029"/>
            </a:xfrm>
            <a:prstGeom prst="rect">
              <a:avLst/>
            </a:prstGeom>
          </p:spPr>
        </p:pic>
        <p:sp>
          <p:nvSpPr>
            <p:cNvPr id="25" name="Овал 24"/>
            <p:cNvSpPr/>
            <p:nvPr/>
          </p:nvSpPr>
          <p:spPr>
            <a:xfrm>
              <a:off x="1375576" y="1304504"/>
              <a:ext cx="457733" cy="5211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</p:grpSp>
      <p:pic>
        <p:nvPicPr>
          <p:cNvPr id="2054" name="Picture 6" descr="ÐÐ°ÑÑÐ¸Ð½ÐºÐ¸ Ð¿Ð¾ Ð·Ð°Ð¿ÑÐ¾ÑÑ Ð¾ÑÐ±Ð¾Ñ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710" y="2702564"/>
            <a:ext cx="1007333" cy="140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2" descr="ÐÐ°ÑÑÐ¸Ð½ÐºÐ¸ Ð¿Ð¾ Ð·Ð°Ð¿ÑÐ¾ÑÑ ÐÑÐµÐ´ÑÑÐ°Ð²Ð¸ÑÐµÐ»Ð¸ Ð½Ð°ÑÑÐ½Ð¾Ð³Ð¾ ÑÐ¾Ð¾Ð±ÑÐµÑÑÐ²Ð° Ð¸ ÑÐºÑÐ¿ÐµÑÑÑ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710" y="4336479"/>
            <a:ext cx="1069858" cy="86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ÐÐ°ÑÑÐ¸Ð½ÐºÐ¸ Ð¿Ð¾ Ð·Ð°Ð¿ÑÐ¾ÑÑ Ð¾Ð±Ð¼ÐµÐ½ Ð¾Ð¿ÑÑÐ¾Ð¼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GlowEdges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722923" y="5562675"/>
            <a:ext cx="1207645" cy="1022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40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трелка вправо 14"/>
          <p:cNvSpPr/>
          <p:nvPr/>
        </p:nvSpPr>
        <p:spPr>
          <a:xfrm>
            <a:off x="174813" y="1138149"/>
            <a:ext cx="4871452" cy="2559813"/>
          </a:xfrm>
          <a:prstGeom prst="rightArrow">
            <a:avLst>
              <a:gd name="adj1" fmla="val 70000"/>
              <a:gd name="adj2" fmla="val 37392"/>
            </a:avLst>
          </a:prstGeom>
          <a:gradFill rotWithShape="0">
            <a:gsLst>
              <a:gs pos="0">
                <a:srgbClr val="CCE1EB"/>
              </a:gs>
              <a:gs pos="100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-1524"/>
            <a:ext cx="12192000" cy="6295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719935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Реализация задачи по отбору предприятий-участников приоритетной региональной программы «Повышение производительности труда и поддержка занятости в Краснодарском крае»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174813" y="3370875"/>
            <a:ext cx="4871452" cy="1845497"/>
          </a:xfrm>
          <a:prstGeom prst="rightArrow">
            <a:avLst>
              <a:gd name="adj1" fmla="val 70000"/>
              <a:gd name="adj2" fmla="val 50000"/>
            </a:avLst>
          </a:prstGeom>
          <a:gradFill rotWithShape="0">
            <a:gsLst>
              <a:gs pos="0">
                <a:srgbClr val="CCE1EB"/>
              </a:gs>
              <a:gs pos="100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Выноска со стрелкой вправо 13"/>
          <p:cNvSpPr/>
          <p:nvPr/>
        </p:nvSpPr>
        <p:spPr>
          <a:xfrm>
            <a:off x="320016" y="3758902"/>
            <a:ext cx="4574713" cy="1041699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266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Отбор предприятий-участников приоритетной программы</a:t>
            </a:r>
            <a:endParaRPr lang="ru-RU" sz="15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Вертикальный свиток 19"/>
          <p:cNvSpPr/>
          <p:nvPr/>
        </p:nvSpPr>
        <p:spPr>
          <a:xfrm flipH="1">
            <a:off x="4803718" y="3510216"/>
            <a:ext cx="7298001" cy="1493351"/>
          </a:xfrm>
          <a:prstGeom prst="verticalScroll">
            <a:avLst>
              <a:gd name="adj" fmla="val 25000"/>
            </a:avLst>
          </a:prstGeom>
          <a:gradFill>
            <a:gsLst>
              <a:gs pos="0">
                <a:srgbClr val="CCE1EB">
                  <a:lumMod val="36000"/>
                  <a:lumOff val="64000"/>
                </a:srgbClr>
              </a:gs>
              <a:gs pos="4400">
                <a:srgbClr val="EDE9F6">
                  <a:alpha val="57000"/>
                  <a:lumMod val="21000"/>
                  <a:lumOff val="79000"/>
                </a:srgbClr>
              </a:gs>
              <a:gs pos="100000">
                <a:srgbClr val="EC03C7">
                  <a:alpha val="38000"/>
                </a:srgb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Ведется прием заявлений от предприятий до 02.08.2018 г.</a:t>
            </a:r>
            <a:endParaRPr lang="ru-RU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6095997" y="4262656"/>
            <a:ext cx="4237893" cy="389767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Вертикальный свиток 10"/>
          <p:cNvSpPr/>
          <p:nvPr/>
        </p:nvSpPr>
        <p:spPr>
          <a:xfrm flipH="1">
            <a:off x="4699134" y="1601617"/>
            <a:ext cx="7402585" cy="1436022"/>
          </a:xfrm>
          <a:prstGeom prst="verticalScroll">
            <a:avLst>
              <a:gd name="adj" fmla="val 25000"/>
            </a:avLst>
          </a:prstGeom>
          <a:gradFill>
            <a:gsLst>
              <a:gs pos="0">
                <a:srgbClr val="CCE1EB">
                  <a:lumMod val="36000"/>
                  <a:lumOff val="64000"/>
                </a:srgbClr>
              </a:gs>
              <a:gs pos="4400">
                <a:srgbClr val="EDE9F6">
                  <a:alpha val="57000"/>
                  <a:lumMod val="21000"/>
                  <a:lumOff val="79000"/>
                </a:srgbClr>
              </a:gs>
              <a:gs pos="100000">
                <a:srgbClr val="EC03C7">
                  <a:alpha val="38000"/>
                </a:srgb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6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Отобрано 9 уполномоченных организаций</a:t>
            </a:r>
            <a:endParaRPr lang="ru-RU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Выноска со стрелкой вправо 16"/>
          <p:cNvSpPr/>
          <p:nvPr/>
        </p:nvSpPr>
        <p:spPr>
          <a:xfrm>
            <a:off x="320016" y="1652193"/>
            <a:ext cx="4574713" cy="1432755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266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Отбор экспертных организаций на право проведения работ по разработке и реализации программ повышения производительности труда</a:t>
            </a:r>
            <a:endParaRPr lang="ru-RU" sz="15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Волна 17"/>
          <p:cNvSpPr/>
          <p:nvPr/>
        </p:nvSpPr>
        <p:spPr>
          <a:xfrm>
            <a:off x="429174" y="5354711"/>
            <a:ext cx="11430000" cy="1503289"/>
          </a:xfrm>
          <a:prstGeom prst="wave">
            <a:avLst>
              <a:gd name="adj1" fmla="val 10711"/>
              <a:gd name="adj2" fmla="val 0"/>
            </a:avLst>
          </a:prstGeom>
          <a:solidFill>
            <a:srgbClr val="AE0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400" b="1" dirty="0" smtClean="0"/>
              <a:t>Перечень отобранных экспертных организаций, а также условия отбора предприятий размещены на сайте </a:t>
            </a:r>
            <a:r>
              <a:rPr lang="en-US" sz="2400" b="1" dirty="0" smtClean="0"/>
              <a:t>FRPKK.RU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7920" y="5277312"/>
            <a:ext cx="4169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bg1"/>
                </a:solidFill>
              </a:rPr>
              <a:t>!</a:t>
            </a:r>
            <a:endParaRPr lang="ru-RU" sz="9600" dirty="0">
              <a:solidFill>
                <a:schemeClr val="bg1"/>
              </a:solidFill>
            </a:endParaRPr>
          </a:p>
        </p:txBody>
      </p:sp>
      <p:pic>
        <p:nvPicPr>
          <p:cNvPr id="3076" name="Picture 4" descr="ÐÐ°ÑÑÐ¸Ð½ÐºÐ¸ Ð¿Ð¾ Ð·Ð°Ð¿ÑÐ¾ÑÑ Ð²ÑÐ¿ÑÑÐºÐ½Ð¸Ð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164" y="2290774"/>
            <a:ext cx="1320987" cy="132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54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805971"/>
              </p:ext>
            </p:extLst>
          </p:nvPr>
        </p:nvGraphicFramePr>
        <p:xfrm>
          <a:off x="284749" y="1452619"/>
          <a:ext cx="11497947" cy="5081115"/>
        </p:xfrm>
        <a:graphic>
          <a:graphicData uri="http://schemas.openxmlformats.org/drawingml/2006/table">
            <a:tbl>
              <a:tblPr/>
              <a:tblGrid>
                <a:gridCol w="556389">
                  <a:extLst>
                    <a:ext uri="{9D8B030D-6E8A-4147-A177-3AD203B41FA5}">
                      <a16:colId xmlns:a16="http://schemas.microsoft.com/office/drawing/2014/main" xmlns="" val="317864120"/>
                    </a:ext>
                  </a:extLst>
                </a:gridCol>
                <a:gridCol w="6242157">
                  <a:extLst>
                    <a:ext uri="{9D8B030D-6E8A-4147-A177-3AD203B41FA5}">
                      <a16:colId xmlns:a16="http://schemas.microsoft.com/office/drawing/2014/main" xmlns="" val="2590510131"/>
                    </a:ext>
                  </a:extLst>
                </a:gridCol>
                <a:gridCol w="4699401">
                  <a:extLst>
                    <a:ext uri="{9D8B030D-6E8A-4147-A177-3AD203B41FA5}">
                      <a16:colId xmlns:a16="http://schemas.microsoft.com/office/drawing/2014/main" xmlns="" val="3078668250"/>
                    </a:ext>
                  </a:extLst>
                </a:gridCol>
              </a:tblGrid>
              <a:tr h="10356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6350" marR="6350" marT="6350" marB="635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АНО «Японский </a:t>
                      </a:r>
                      <a:r>
                        <a:rPr lang="ru-RU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центр «КАЙДЗЕН»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Краснодарском крае</a:t>
                      </a: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350000, Краснодарский край, город Краснодар, улица Гимназическая, 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дом 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59 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литер 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5659651"/>
                  </a:ext>
                </a:extLst>
              </a:tr>
              <a:tr h="1940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</a:t>
                      </a:r>
                    </a:p>
                  </a:txBody>
                  <a:tcPr marL="6350" marR="6350" marT="6350" marB="635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ФГБОУ ВО «</a:t>
                      </a:r>
                      <a:r>
                        <a:rPr lang="ru-RU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Кубанский государственный аграрный университет </a:t>
                      </a:r>
                      <a:endParaRPr lang="ru-RU" sz="2400" b="1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имени И.Т</a:t>
                      </a:r>
                      <a:r>
                        <a:rPr lang="ru-RU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Трубилина» </a:t>
                      </a: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350044, Краснодарский край, город Краснодар, улица Калинина, дом 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13; </a:t>
                      </a: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2937258"/>
                  </a:ext>
                </a:extLst>
              </a:tr>
              <a:tr h="11103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</a:t>
                      </a:r>
                    </a:p>
                  </a:txBody>
                  <a:tcPr marL="6350" marR="6350" marT="6350" marB="635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ООО «Южный </a:t>
                      </a:r>
                      <a:r>
                        <a:rPr lang="ru-RU" sz="24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инновационно</a:t>
                      </a:r>
                      <a:r>
                        <a:rPr lang="ru-RU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-консалтинговый центр»</a:t>
                      </a: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350020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Краснодарский край, город Краснодар, улица Дзержинского, дом 8/1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1532116"/>
                  </a:ext>
                </a:extLst>
              </a:tr>
              <a:tr h="995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АО «Международный аэропорт «Сочи»</a:t>
                      </a: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354340, Краснодарский край, город Сочи, территория Аэропорт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2466756"/>
                  </a:ext>
                </a:extLst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81013" y="346075"/>
            <a:ext cx="6734175" cy="69643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-3" y="648065"/>
            <a:ext cx="11907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Уполномоченные экспертные организации  на право проведения работ по разработке программ п</a:t>
            </a:r>
            <a:r>
              <a:rPr lang="ru-RU" sz="2000" b="1" kern="14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овышения производительности труда на предприятиях-участниках</a:t>
            </a:r>
            <a:endParaRPr lang="ru-RU" sz="2000" kern="14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-1524"/>
            <a:ext cx="12192000" cy="62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40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908935"/>
              </p:ext>
            </p:extLst>
          </p:nvPr>
        </p:nvGraphicFramePr>
        <p:xfrm>
          <a:off x="353235" y="1555143"/>
          <a:ext cx="11554010" cy="4909955"/>
        </p:xfrm>
        <a:graphic>
          <a:graphicData uri="http://schemas.openxmlformats.org/drawingml/2006/table">
            <a:tbl>
              <a:tblPr/>
              <a:tblGrid>
                <a:gridCol w="38100">
                  <a:extLst>
                    <a:ext uri="{9D8B030D-6E8A-4147-A177-3AD203B41FA5}">
                      <a16:colId xmlns:a16="http://schemas.microsoft.com/office/drawing/2014/main" xmlns="" val="317864120"/>
                    </a:ext>
                  </a:extLst>
                </a:gridCol>
                <a:gridCol w="567017">
                  <a:extLst>
                    <a:ext uri="{9D8B030D-6E8A-4147-A177-3AD203B41FA5}">
                      <a16:colId xmlns:a16="http://schemas.microsoft.com/office/drawing/2014/main" xmlns="" val="2590510131"/>
                    </a:ext>
                  </a:extLst>
                </a:gridCol>
                <a:gridCol w="6110663">
                  <a:extLst>
                    <a:ext uri="{9D8B030D-6E8A-4147-A177-3AD203B41FA5}">
                      <a16:colId xmlns:a16="http://schemas.microsoft.com/office/drawing/2014/main" xmlns="" val="3467365316"/>
                    </a:ext>
                  </a:extLst>
                </a:gridCol>
                <a:gridCol w="4838230">
                  <a:extLst>
                    <a:ext uri="{9D8B030D-6E8A-4147-A177-3AD203B41FA5}">
                      <a16:colId xmlns:a16="http://schemas.microsoft.com/office/drawing/2014/main" xmlns="" val="3078668250"/>
                    </a:ext>
                  </a:extLst>
                </a:gridCol>
              </a:tblGrid>
              <a:tr h="1005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635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ООО «Лин </a:t>
                      </a:r>
                      <a:r>
                        <a:rPr lang="ru-RU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Вектор»</a:t>
                      </a: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423810, Российская Федерация, Республика Татарстан, г. Набережные Челны, ул. Академика </a:t>
                      </a: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Рубаненко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д. 10, пом. 172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5659651"/>
                  </a:ext>
                </a:extLst>
              </a:tr>
              <a:tr h="10319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635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ООО «</a:t>
                      </a:r>
                      <a:r>
                        <a:rPr lang="ru-RU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Эксперт Завод»</a:t>
                      </a: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109129, Российская Федерация, г. Москва, ул. 8-я Текстильщиков, д. 8, комната 15, этаж 3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2937258"/>
                  </a:ext>
                </a:extLst>
              </a:tr>
              <a:tr h="67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635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ООО «</a:t>
                      </a:r>
                      <a:r>
                        <a:rPr lang="ru-RU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Люди»</a:t>
                      </a: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129515, г. Москва, ул. Кондратюка, д.10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1532116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635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ООО «</a:t>
                      </a:r>
                      <a:r>
                        <a:rPr lang="ru-RU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Элит Консалтинг»</a:t>
                      </a: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399058, Липецкая обл., </a:t>
                      </a: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Грязинский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район, г. Грязи, ул. Ленинская, д. 5, кв. 68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3975926"/>
                  </a:ext>
                </a:extLst>
              </a:tr>
              <a:tr h="1200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635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ООО «АЛРИНО</a:t>
                      </a:r>
                      <a:r>
                        <a:rPr lang="ru-RU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 </a:t>
                      </a: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634050, Томская область, город Томск, 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проспект 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Ленина, дом 30/2, офис 16</a:t>
                      </a:r>
                      <a:r>
                        <a:rPr lang="ru-RU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8396484"/>
                  </a:ext>
                </a:extLst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81013" y="346075"/>
            <a:ext cx="6734175" cy="69643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-3" y="648065"/>
            <a:ext cx="11907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Уполномоченные экспертные организации  на право проведения работ по разработке программ п</a:t>
            </a:r>
            <a:r>
              <a:rPr lang="ru-RU" sz="2000" b="1" kern="14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овышения производительности труда на предприятиях-участниках</a:t>
            </a:r>
            <a:endParaRPr lang="ru-RU" sz="2000" kern="14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-1524"/>
            <a:ext cx="12192000" cy="62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8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05" y="3322684"/>
            <a:ext cx="1899471" cy="1424603"/>
          </a:xfrm>
          <a:prstGeom prst="rect">
            <a:avLst/>
          </a:prstGeom>
        </p:spPr>
      </p:pic>
      <p:sp>
        <p:nvSpPr>
          <p:cNvPr id="25" name="Умножение 24"/>
          <p:cNvSpPr/>
          <p:nvPr/>
        </p:nvSpPr>
        <p:spPr>
          <a:xfrm rot="20983544">
            <a:off x="15981" y="3134032"/>
            <a:ext cx="2412955" cy="1801906"/>
          </a:xfrm>
          <a:prstGeom prst="mathMultiply">
            <a:avLst>
              <a:gd name="adj1" fmla="val 63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738205"/>
              </p:ext>
            </p:extLst>
          </p:nvPr>
        </p:nvGraphicFramePr>
        <p:xfrm>
          <a:off x="4306077" y="1769270"/>
          <a:ext cx="7844461" cy="4851835"/>
        </p:xfrm>
        <a:graphic>
          <a:graphicData uri="http://schemas.openxmlformats.org/drawingml/2006/table">
            <a:tbl>
              <a:tblPr/>
              <a:tblGrid>
                <a:gridCol w="7844461">
                  <a:extLst>
                    <a:ext uri="{9D8B030D-6E8A-4147-A177-3AD203B41FA5}">
                      <a16:colId xmlns:a16="http://schemas.microsoft.com/office/drawing/2014/main" xmlns="" val="3078668250"/>
                    </a:ext>
                  </a:extLst>
                </a:gridCol>
              </a:tblGrid>
              <a:tr h="913484">
                <a:tc>
                  <a:txBody>
                    <a:bodyPr/>
                    <a:lstStyle/>
                    <a:p>
                      <a:pPr marL="285750" indent="-285750" algn="l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находится в категории</a:t>
                      </a:r>
                      <a:r>
                        <a:rPr lang="ru-RU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средних предприятий;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3814748"/>
                  </a:ext>
                </a:extLst>
              </a:tr>
              <a:tr h="1042456">
                <a:tc>
                  <a:txBody>
                    <a:bodyPr/>
                    <a:lstStyle/>
                    <a:p>
                      <a:pPr marL="342900" indent="-342900" algn="l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относится к предприятиям обрабатывающих производств,</a:t>
                      </a:r>
                      <a:r>
                        <a:rPr lang="ru-RU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исключением производства нефтепродуктов;</a:t>
                      </a:r>
                      <a:endParaRPr lang="ru-RU" sz="24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217893"/>
                  </a:ext>
                </a:extLst>
              </a:tr>
              <a:tr h="1118537">
                <a:tc>
                  <a:txBody>
                    <a:bodyPr/>
                    <a:lstStyle/>
                    <a:p>
                      <a:pPr marL="342900" indent="-342900" algn="l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</a:t>
                      </a:r>
                      <a:r>
                        <a:rPr lang="ru-RU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имеет неисполненной обязанности по уплате налогов, сборов, страховых взносов, пеней, штрафов;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6121003"/>
                  </a:ext>
                </a:extLst>
              </a:tr>
              <a:tr h="666206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118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находится в процессе реорганизации;</a:t>
                      </a:r>
                      <a:endParaRPr lang="ru-RU" sz="24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0924464"/>
                  </a:ext>
                </a:extLst>
              </a:tr>
              <a:tr h="10563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118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4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имеет заинтересованность в участии в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118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4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приоритетной программе</a:t>
                      </a:r>
                      <a:endParaRPr lang="ru-RU" sz="24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1026377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489881" y="623916"/>
            <a:ext cx="938631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условия участия предприятия в приоритетной программе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«Повышение производительности труда и поддержка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занятости</a:t>
            </a:r>
          </a:p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Краснодарском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крае»</a:t>
            </a:r>
          </a:p>
          <a:p>
            <a:endParaRPr lang="ru-RU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-1524"/>
            <a:ext cx="12192000" cy="6295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458444" y="5405906"/>
            <a:ext cx="4169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!</a:t>
            </a:r>
            <a:endParaRPr lang="ru-RU" sz="96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ÐÐ°ÑÑÐ¸Ð½ÐºÐ¸ Ð¿Ð¾ Ð·Ð°Ð¿ÑÐ¾ÑÑ ÑÐµÐµÑÑÑ ÑÑÐµÐ´Ð½Ð¸Ñ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00"/>
                    </a14:imgEffect>
                    <a14:imgEffect>
                      <a14:saturation sat="83000"/>
                    </a14:imgEffect>
                    <a14:imgEffect>
                      <a14:brightnessContrast brigh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06" y="1528797"/>
            <a:ext cx="1857250" cy="1190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ÐÐ°ÑÑÐ¸Ð½ÐºÐ¸ Ð¿Ð¾ Ð·Ð°Ð¿ÑÐ¾ÑÑ Ð¾Ð±ÑÐ°Ð±Ð°ÑÑÐ²Ð°ÑÑÐ¸Ðµ Ð¿ÑÐ¾Ð¸Ð·Ð²Ð¾Ð´ÑÑÐ²Ð°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696" y="2329024"/>
            <a:ext cx="1704975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ÐÐ°ÑÑÐ¸Ð½ÐºÐ¸ Ð¿Ð¾ Ð·Ð°Ð¿ÑÐ¾ÑÑ Ð·Ð°Ð¸Ð½ÑÐµÑÐµÑÐ¾Ð²Ð°Ð½Ð½Ð¾ÑÑÑ"/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749" y="4839735"/>
            <a:ext cx="1741217" cy="1741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003" y="659607"/>
            <a:ext cx="479417" cy="50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55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Волна 14"/>
          <p:cNvSpPr/>
          <p:nvPr/>
        </p:nvSpPr>
        <p:spPr>
          <a:xfrm>
            <a:off x="9487836" y="5252993"/>
            <a:ext cx="1783890" cy="696290"/>
          </a:xfrm>
          <a:prstGeom prst="wave">
            <a:avLst/>
          </a:prstGeom>
          <a:solidFill>
            <a:srgbClr val="AE0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10 дней</a:t>
            </a:r>
            <a:endParaRPr lang="ru-RU" sz="1600" dirty="0"/>
          </a:p>
        </p:txBody>
      </p:sp>
      <p:sp>
        <p:nvSpPr>
          <p:cNvPr id="28" name="Волна 27"/>
          <p:cNvSpPr/>
          <p:nvPr/>
        </p:nvSpPr>
        <p:spPr>
          <a:xfrm>
            <a:off x="5570932" y="5333648"/>
            <a:ext cx="2043786" cy="534981"/>
          </a:xfrm>
          <a:prstGeom prst="wave">
            <a:avLst/>
          </a:prstGeom>
          <a:solidFill>
            <a:srgbClr val="AE0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н</a:t>
            </a:r>
            <a:r>
              <a:rPr lang="ru-RU" sz="1600" dirty="0" smtClean="0"/>
              <a:t>е более 60 дней</a:t>
            </a:r>
            <a:endParaRPr lang="ru-RU" sz="1600" dirty="0"/>
          </a:p>
        </p:txBody>
      </p:sp>
      <p:sp>
        <p:nvSpPr>
          <p:cNvPr id="13" name="Волна 12"/>
          <p:cNvSpPr/>
          <p:nvPr/>
        </p:nvSpPr>
        <p:spPr>
          <a:xfrm>
            <a:off x="7328437" y="2804581"/>
            <a:ext cx="3396343" cy="794996"/>
          </a:xfrm>
          <a:prstGeom prst="wave">
            <a:avLst/>
          </a:prstGeom>
          <a:solidFill>
            <a:srgbClr val="AE0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15 дней после получения соглашения</a:t>
            </a:r>
            <a:endParaRPr lang="ru-RU" sz="1600" dirty="0"/>
          </a:p>
        </p:txBody>
      </p:sp>
      <p:sp>
        <p:nvSpPr>
          <p:cNvPr id="12" name="Волна 11"/>
          <p:cNvSpPr/>
          <p:nvPr/>
        </p:nvSpPr>
        <p:spPr>
          <a:xfrm>
            <a:off x="3513909" y="2765942"/>
            <a:ext cx="3232505" cy="734458"/>
          </a:xfrm>
          <a:prstGeom prst="wave">
            <a:avLst/>
          </a:prstGeom>
          <a:solidFill>
            <a:srgbClr val="AE0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5 дней после заседания комиссии</a:t>
            </a:r>
            <a:endParaRPr lang="ru-RU" sz="1600" dirty="0"/>
          </a:p>
        </p:txBody>
      </p:sp>
      <p:sp>
        <p:nvSpPr>
          <p:cNvPr id="26" name="Волна 25"/>
          <p:cNvSpPr/>
          <p:nvPr/>
        </p:nvSpPr>
        <p:spPr>
          <a:xfrm>
            <a:off x="-3" y="2838825"/>
            <a:ext cx="3050364" cy="768158"/>
          </a:xfrm>
          <a:prstGeom prst="wave">
            <a:avLst/>
          </a:prstGeom>
          <a:solidFill>
            <a:srgbClr val="AE0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5 дней после окончания подачи документов</a:t>
            </a:r>
            <a:endParaRPr lang="ru-RU" sz="1600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06759320"/>
              </p:ext>
            </p:extLst>
          </p:nvPr>
        </p:nvGraphicFramePr>
        <p:xfrm>
          <a:off x="844248" y="1264328"/>
          <a:ext cx="10762911" cy="1937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1061360322"/>
              </p:ext>
            </p:extLst>
          </p:nvPr>
        </p:nvGraphicFramePr>
        <p:xfrm>
          <a:off x="666207" y="3648636"/>
          <a:ext cx="10940952" cy="214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Выгнутая вправо стрелка 2"/>
          <p:cNvSpPr/>
          <p:nvPr/>
        </p:nvSpPr>
        <p:spPr>
          <a:xfrm>
            <a:off x="11271726" y="2295138"/>
            <a:ext cx="882379" cy="2725247"/>
          </a:xfrm>
          <a:prstGeom prst="curvedLeftArrow">
            <a:avLst>
              <a:gd name="adj1" fmla="val 30897"/>
              <a:gd name="adj2" fmla="val 64985"/>
              <a:gd name="adj3" fmla="val 500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 rot="21111339">
            <a:off x="244253" y="4819768"/>
            <a:ext cx="737740" cy="1916191"/>
          </a:xfrm>
          <a:prstGeom prst="curvedRightArrow">
            <a:avLst>
              <a:gd name="adj1" fmla="val 22508"/>
              <a:gd name="adj2" fmla="val 59305"/>
              <a:gd name="adj3" fmla="val 37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ертикальный свиток 8"/>
          <p:cNvSpPr/>
          <p:nvPr/>
        </p:nvSpPr>
        <p:spPr>
          <a:xfrm flipH="1">
            <a:off x="1045168" y="6053226"/>
            <a:ext cx="10101658" cy="725327"/>
          </a:xfrm>
          <a:prstGeom prst="verticalScroll">
            <a:avLst>
              <a:gd name="adj" fmla="val 25000"/>
            </a:avLst>
          </a:prstGeom>
          <a:gradFill>
            <a:gsLst>
              <a:gs pos="0">
                <a:srgbClr val="CCE1EB">
                  <a:lumMod val="36000"/>
                  <a:lumOff val="64000"/>
                </a:srgbClr>
              </a:gs>
              <a:gs pos="4400">
                <a:srgbClr val="EDE9F6">
                  <a:alpha val="57000"/>
                  <a:lumMod val="21000"/>
                  <a:lumOff val="79000"/>
                </a:srgbClr>
              </a:gs>
              <a:gs pos="100000">
                <a:srgbClr val="EC03C7">
                  <a:alpha val="38000"/>
                </a:srgb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Отчетность предприятием предоставляется </a:t>
            </a:r>
            <a:r>
              <a:rPr lang="ru-RU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 первые 2 </a:t>
            </a:r>
            <a:r>
              <a:rPr lang="ru-RU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719935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участия предприятия в приоритетной региональной программе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-1524"/>
            <a:ext cx="12192000" cy="62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15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Волна 26"/>
          <p:cNvSpPr/>
          <p:nvPr/>
        </p:nvSpPr>
        <p:spPr>
          <a:xfrm>
            <a:off x="562089" y="5332776"/>
            <a:ext cx="11463087" cy="1354086"/>
          </a:xfrm>
          <a:prstGeom prst="wave">
            <a:avLst>
              <a:gd name="adj1" fmla="val 4782"/>
              <a:gd name="adj2" fmla="val -25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Горячая линия по вопросам повышения производительности труда</a:t>
            </a:r>
          </a:p>
          <a:p>
            <a:pPr lvl="0" algn="ctr"/>
            <a:r>
              <a:rPr lang="ru-RU" sz="28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8(861) 205-44-09 доб. 501,100</a:t>
            </a:r>
            <a:endParaRPr lang="ru-RU" sz="2800" dirty="0">
              <a:solidFill>
                <a:prstClr val="white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-1524"/>
            <a:ext cx="12192000" cy="6295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719935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Задача по методическо-консультационному сопровождению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541625" y="1383649"/>
            <a:ext cx="3967868" cy="1439496"/>
          </a:xfrm>
          <a:prstGeom prst="rightArrowCallout">
            <a:avLst>
              <a:gd name="adj1" fmla="val 12523"/>
              <a:gd name="adj2" fmla="val 13771"/>
              <a:gd name="adj3" fmla="val 62323"/>
              <a:gd name="adj4" fmla="val 6982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обучающих семинаров для промышленных предприятий с привлечением экспертов</a:t>
            </a:r>
            <a:endParaRPr lang="ru-RU" sz="15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Выноска со стрелкой вправо 22"/>
          <p:cNvSpPr/>
          <p:nvPr/>
        </p:nvSpPr>
        <p:spPr>
          <a:xfrm>
            <a:off x="562088" y="3453472"/>
            <a:ext cx="3922441" cy="1503860"/>
          </a:xfrm>
          <a:prstGeom prst="rightArrowCallout">
            <a:avLst>
              <a:gd name="adj1" fmla="val 15578"/>
              <a:gd name="adj2" fmla="val 14510"/>
              <a:gd name="adj3" fmla="val 57685"/>
              <a:gd name="adj4" fmla="val 6904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конференции с участием региональных центров компетенций и общероссийских экспертов</a:t>
            </a:r>
            <a:endParaRPr lang="ru-RU" sz="15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4484530" y="1243874"/>
            <a:ext cx="3034368" cy="695355"/>
            <a:chOff x="7427274" y="4686224"/>
            <a:chExt cx="3202150" cy="1227410"/>
          </a:xfrm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7427274" y="4686224"/>
              <a:ext cx="3202150" cy="1227410"/>
            </a:xfrm>
            <a:prstGeom prst="round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Скругленный прямоугольник 4"/>
            <p:cNvSpPr txBox="1"/>
            <p:nvPr/>
          </p:nvSpPr>
          <p:spPr>
            <a:xfrm>
              <a:off x="7487191" y="4746140"/>
              <a:ext cx="3082316" cy="10108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0" tIns="50800" rIns="50800" bIns="5080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август 2018 г.</a:t>
              </a:r>
              <a:endParaRPr lang="ru-RU" sz="2400" b="1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34" name="Скругленный прямоугольник 33"/>
          <p:cNvSpPr/>
          <p:nvPr/>
        </p:nvSpPr>
        <p:spPr>
          <a:xfrm>
            <a:off x="4452366" y="2391435"/>
            <a:ext cx="3009405" cy="645023"/>
          </a:xfrm>
          <a:prstGeom prst="round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сентябрь 2018 г.</a:t>
            </a:r>
            <a:endParaRPr lang="ru-RU" sz="2400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734667" y="3733694"/>
            <a:ext cx="2624957" cy="806990"/>
          </a:xfrm>
          <a:prstGeom prst="round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октябрь-ноябрь 2018 г.</a:t>
            </a:r>
            <a:endParaRPr lang="ru-RU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Вертикальный свиток 35"/>
          <p:cNvSpPr/>
          <p:nvPr/>
        </p:nvSpPr>
        <p:spPr>
          <a:xfrm flipH="1">
            <a:off x="7964011" y="1216677"/>
            <a:ext cx="4188496" cy="923339"/>
          </a:xfrm>
          <a:prstGeom prst="verticalScroll">
            <a:avLst>
              <a:gd name="adj" fmla="val 25000"/>
            </a:avLst>
          </a:prstGeom>
          <a:gradFill>
            <a:gsLst>
              <a:gs pos="0">
                <a:srgbClr val="CCE1EB">
                  <a:lumMod val="36000"/>
                  <a:lumOff val="64000"/>
                </a:srgbClr>
              </a:gs>
              <a:gs pos="4400">
                <a:srgbClr val="EDE9F6">
                  <a:alpha val="57000"/>
                  <a:lumMod val="21000"/>
                  <a:lumOff val="79000"/>
                </a:srgbClr>
              </a:gs>
              <a:gs pos="100000">
                <a:srgbClr val="EC03C7">
                  <a:alpha val="38000"/>
                </a:srgb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 предприятий</a:t>
            </a:r>
            <a:endParaRPr lang="ru-RU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Вертикальный свиток 36"/>
          <p:cNvSpPr/>
          <p:nvPr/>
        </p:nvSpPr>
        <p:spPr>
          <a:xfrm flipH="1">
            <a:off x="7964011" y="2256982"/>
            <a:ext cx="4188496" cy="902317"/>
          </a:xfrm>
          <a:prstGeom prst="verticalScroll">
            <a:avLst>
              <a:gd name="adj" fmla="val 25000"/>
            </a:avLst>
          </a:prstGeom>
          <a:gradFill>
            <a:gsLst>
              <a:gs pos="0">
                <a:srgbClr val="CCE1EB">
                  <a:lumMod val="36000"/>
                  <a:lumOff val="64000"/>
                </a:srgbClr>
              </a:gs>
              <a:gs pos="4400">
                <a:srgbClr val="EDE9F6">
                  <a:alpha val="57000"/>
                  <a:lumMod val="21000"/>
                  <a:lumOff val="79000"/>
                </a:srgbClr>
              </a:gs>
              <a:gs pos="100000">
                <a:srgbClr val="EC03C7">
                  <a:alpha val="38000"/>
                </a:srgb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 предприятий</a:t>
            </a:r>
            <a:endParaRPr lang="ru-RU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7685401" y="1591552"/>
            <a:ext cx="378069" cy="237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7685401" y="2552758"/>
            <a:ext cx="378069" cy="237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>
            <a:off x="7686325" y="4086439"/>
            <a:ext cx="378069" cy="237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3" y="1886934"/>
            <a:ext cx="586154" cy="449740"/>
          </a:xfrm>
          <a:prstGeom prst="rect">
            <a:avLst/>
          </a:prstGeom>
        </p:spPr>
      </p:pic>
      <p:sp>
        <p:nvSpPr>
          <p:cNvPr id="30" name="Вертикальный свиток 29"/>
          <p:cNvSpPr/>
          <p:nvPr/>
        </p:nvSpPr>
        <p:spPr>
          <a:xfrm flipH="1">
            <a:off x="8056241" y="3693813"/>
            <a:ext cx="4054610" cy="886751"/>
          </a:xfrm>
          <a:prstGeom prst="verticalScroll">
            <a:avLst>
              <a:gd name="adj" fmla="val 25000"/>
            </a:avLst>
          </a:prstGeom>
          <a:gradFill>
            <a:gsLst>
              <a:gs pos="0">
                <a:srgbClr val="CCE1EB">
                  <a:lumMod val="36000"/>
                  <a:lumOff val="64000"/>
                </a:srgbClr>
              </a:gs>
              <a:gs pos="4400">
                <a:srgbClr val="EDE9F6">
                  <a:alpha val="57000"/>
                  <a:lumMod val="21000"/>
                  <a:lumOff val="79000"/>
                </a:srgbClr>
              </a:gs>
              <a:gs pos="100000">
                <a:srgbClr val="EC03C7">
                  <a:alpha val="38000"/>
                </a:srgb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 предприятий</a:t>
            </a:r>
            <a:endParaRPr lang="ru-RU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421" y="5201739"/>
            <a:ext cx="4169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!</a:t>
            </a:r>
            <a:endParaRPr lang="ru-RU" sz="9600" dirty="0">
              <a:solidFill>
                <a:srgbClr val="FF0000"/>
              </a:solidFill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05" y="3980532"/>
            <a:ext cx="586154" cy="44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43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2922</TotalTime>
  <Words>748</Words>
  <Application>Microsoft Office PowerPoint</Application>
  <PresentationFormat>Широкоэкранный</PresentationFormat>
  <Paragraphs>126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Шевченко Игорь Игоревич</dc:creator>
  <cp:lastModifiedBy>Пользователь</cp:lastModifiedBy>
  <cp:revision>280</cp:revision>
  <cp:lastPrinted>2018-05-23T07:58:26Z</cp:lastPrinted>
  <dcterms:created xsi:type="dcterms:W3CDTF">2017-12-01T13:37:53Z</dcterms:created>
  <dcterms:modified xsi:type="dcterms:W3CDTF">2019-03-25T11:54:16Z</dcterms:modified>
</cp:coreProperties>
</file>